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5" r:id="rId2"/>
    <p:sldMasterId id="2147483697" r:id="rId3"/>
    <p:sldMasterId id="2147483670" r:id="rId4"/>
    <p:sldMasterId id="2147483658" r:id="rId5"/>
    <p:sldMasterId id="2147483693" r:id="rId6"/>
    <p:sldMasterId id="2147483712" r:id="rId7"/>
  </p:sldMasterIdLst>
  <p:notesMasterIdLst>
    <p:notesMasterId r:id="rId50"/>
  </p:notesMasterIdLst>
  <p:sldIdLst>
    <p:sldId id="256" r:id="rId8"/>
    <p:sldId id="449" r:id="rId9"/>
    <p:sldId id="1012" r:id="rId10"/>
    <p:sldId id="1493" r:id="rId11"/>
    <p:sldId id="1146" r:id="rId12"/>
    <p:sldId id="1126" r:id="rId13"/>
    <p:sldId id="1152" r:id="rId14"/>
    <p:sldId id="924" r:id="rId15"/>
    <p:sldId id="1011" r:id="rId16"/>
    <p:sldId id="1494" r:id="rId17"/>
    <p:sldId id="1154" r:id="rId18"/>
    <p:sldId id="259" r:id="rId19"/>
    <p:sldId id="1160" r:id="rId20"/>
    <p:sldId id="1492" r:id="rId21"/>
    <p:sldId id="1159" r:id="rId22"/>
    <p:sldId id="1491" r:id="rId23"/>
    <p:sldId id="1155" r:id="rId24"/>
    <p:sldId id="1156" r:id="rId25"/>
    <p:sldId id="1157" r:id="rId26"/>
    <p:sldId id="1158" r:id="rId27"/>
    <p:sldId id="1181" r:id="rId28"/>
    <p:sldId id="273" r:id="rId29"/>
    <p:sldId id="1214" r:id="rId30"/>
    <p:sldId id="1131" r:id="rId31"/>
    <p:sldId id="1128" r:id="rId32"/>
    <p:sldId id="1164" r:id="rId33"/>
    <p:sldId id="1495" r:id="rId34"/>
    <p:sldId id="1129" r:id="rId35"/>
    <p:sldId id="1110" r:id="rId36"/>
    <p:sldId id="1186" r:id="rId37"/>
    <p:sldId id="279" r:id="rId38"/>
    <p:sldId id="1163" r:id="rId39"/>
    <p:sldId id="1051" r:id="rId40"/>
    <p:sldId id="1196" r:id="rId41"/>
    <p:sldId id="1207" r:id="rId42"/>
    <p:sldId id="1208" r:id="rId43"/>
    <p:sldId id="1209" r:id="rId44"/>
    <p:sldId id="1210" r:id="rId45"/>
    <p:sldId id="1211" r:id="rId46"/>
    <p:sldId id="1212" r:id="rId47"/>
    <p:sldId id="1123" r:id="rId48"/>
    <p:sldId id="260" r:id="rId49"/>
  </p:sldIdLst>
  <p:sldSz cx="12192000" cy="6858000"/>
  <p:notesSz cx="6797675" cy="9926638"/>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umatytoji sekcija" id="{B4036955-D5F6-433B-8313-FADEAE7CE130}">
          <p14:sldIdLst>
            <p14:sldId id="256"/>
            <p14:sldId id="449"/>
            <p14:sldId id="1012"/>
            <p14:sldId id="1493"/>
            <p14:sldId id="1146"/>
            <p14:sldId id="1126"/>
            <p14:sldId id="1152"/>
            <p14:sldId id="924"/>
            <p14:sldId id="1011"/>
            <p14:sldId id="1494"/>
            <p14:sldId id="1154"/>
            <p14:sldId id="259"/>
            <p14:sldId id="1160"/>
            <p14:sldId id="1492"/>
            <p14:sldId id="1159"/>
            <p14:sldId id="1491"/>
            <p14:sldId id="1155"/>
            <p14:sldId id="1156"/>
            <p14:sldId id="1157"/>
            <p14:sldId id="1158"/>
            <p14:sldId id="1181"/>
            <p14:sldId id="273"/>
            <p14:sldId id="1214"/>
            <p14:sldId id="1131"/>
            <p14:sldId id="1128"/>
            <p14:sldId id="1164"/>
            <p14:sldId id="1495"/>
            <p14:sldId id="1129"/>
            <p14:sldId id="1110"/>
            <p14:sldId id="1186"/>
            <p14:sldId id="279"/>
            <p14:sldId id="1163"/>
            <p14:sldId id="1051"/>
            <p14:sldId id="1196"/>
            <p14:sldId id="1207"/>
            <p14:sldId id="1208"/>
            <p14:sldId id="1209"/>
            <p14:sldId id="1210"/>
            <p14:sldId id="1211"/>
            <p14:sldId id="1212"/>
            <p14:sldId id="1123"/>
            <p14:sldId id="26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99DFD2"/>
    <a:srgbClr val="FC8E8E"/>
    <a:srgbClr val="3734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5062" autoAdjust="0"/>
  </p:normalViewPr>
  <p:slideViewPr>
    <p:cSldViewPr snapToGrid="0" snapToObjects="1">
      <p:cViewPr varScale="1">
        <p:scale>
          <a:sx n="78" d="100"/>
          <a:sy n="78" d="100"/>
        </p:scale>
        <p:origin x="317" y="58"/>
      </p:cViewPr>
      <p:guideLst/>
    </p:cSldViewPr>
  </p:slideViewPr>
  <p:notesTextViewPr>
    <p:cViewPr>
      <p:scale>
        <a:sx n="1" d="1"/>
        <a:sy n="1" d="1"/>
      </p:scale>
      <p:origin x="0" y="0"/>
    </p:cViewPr>
  </p:notesTextViewPr>
  <p:notesViewPr>
    <p:cSldViewPr snapToGrid="0" snapToObjects="1">
      <p:cViewPr varScale="1">
        <p:scale>
          <a:sx n="87" d="100"/>
          <a:sy n="87" d="100"/>
        </p:scale>
        <p:origin x="3904"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F7F8CE-9E44-4348-BD95-EFB4E7548D4A}"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D876A05F-EA4C-4C08-ACF6-95699B1D35D9}">
      <dgm:prSet phldrT="[Text]" custT="1"/>
      <dgm:spPr>
        <a:solidFill>
          <a:schemeClr val="accent6">
            <a:lumMod val="50000"/>
          </a:schemeClr>
        </a:solidFill>
      </dgm:spPr>
      <dgm:t>
        <a:bodyPr/>
        <a:lstStyle/>
        <a:p>
          <a:r>
            <a:rPr lang="lt-LT" sz="2400" dirty="0"/>
            <a:t>SUKURTI TVIRTĄ DRAUGŲ IR KOLEGŲ RATĄ</a:t>
          </a:r>
          <a:endParaRPr lang="en-US" sz="2400" dirty="0"/>
        </a:p>
      </dgm:t>
    </dgm:pt>
    <dgm:pt modelId="{95F8F39A-12AA-4D3C-9E8D-6BFB9FE440AE}" type="parTrans" cxnId="{5EF5CE09-D16F-404E-9C0F-1E077DFDB8EE}">
      <dgm:prSet/>
      <dgm:spPr/>
      <dgm:t>
        <a:bodyPr/>
        <a:lstStyle/>
        <a:p>
          <a:endParaRPr lang="en-US"/>
        </a:p>
      </dgm:t>
    </dgm:pt>
    <dgm:pt modelId="{D2303F1A-BEFA-4C53-B9AD-D49F6FCBB03E}" type="sibTrans" cxnId="{5EF5CE09-D16F-404E-9C0F-1E077DFDB8EE}">
      <dgm:prSet/>
      <dgm:spPr/>
      <dgm:t>
        <a:bodyPr/>
        <a:lstStyle/>
        <a:p>
          <a:endParaRPr lang="en-US"/>
        </a:p>
      </dgm:t>
    </dgm:pt>
    <dgm:pt modelId="{E7E5A171-304D-4F1A-8373-0C5500B40C68}">
      <dgm:prSet phldrT="[Text]" custT="1"/>
      <dgm:spPr>
        <a:solidFill>
          <a:schemeClr val="accent1">
            <a:lumMod val="50000"/>
          </a:schemeClr>
        </a:solidFill>
      </dgm:spPr>
      <dgm:t>
        <a:bodyPr/>
        <a:lstStyle/>
        <a:p>
          <a:r>
            <a:rPr lang="lt-LT" sz="2400" dirty="0"/>
            <a:t>SUPRASTI SAVO LŪKESČIUS IR RIBAS </a:t>
          </a:r>
          <a:endParaRPr lang="en-US" sz="2400" dirty="0"/>
        </a:p>
      </dgm:t>
    </dgm:pt>
    <dgm:pt modelId="{C874CD15-F3F6-4A8E-86AD-EF75BEDB59A3}" type="parTrans" cxnId="{85F02E54-7BC4-4678-A7EA-E793904F8D9F}">
      <dgm:prSet/>
      <dgm:spPr/>
      <dgm:t>
        <a:bodyPr/>
        <a:lstStyle/>
        <a:p>
          <a:endParaRPr lang="en-US"/>
        </a:p>
      </dgm:t>
    </dgm:pt>
    <dgm:pt modelId="{6365252F-B0E9-4BB0-8630-CF0367696057}" type="sibTrans" cxnId="{85F02E54-7BC4-4678-A7EA-E793904F8D9F}">
      <dgm:prSet/>
      <dgm:spPr/>
      <dgm:t>
        <a:bodyPr/>
        <a:lstStyle/>
        <a:p>
          <a:endParaRPr lang="en-US"/>
        </a:p>
      </dgm:t>
    </dgm:pt>
    <dgm:pt modelId="{C799EA5B-0976-4254-9511-081921BD91A7}">
      <dgm:prSet phldrT="[Text]" custT="1"/>
      <dgm:spPr/>
      <dgm:t>
        <a:bodyPr/>
        <a:lstStyle/>
        <a:p>
          <a:r>
            <a:rPr lang="lt-LT" sz="2400" dirty="0"/>
            <a:t>RŪPINTIS SAVIMI</a:t>
          </a:r>
          <a:endParaRPr lang="en-US" sz="2400" dirty="0"/>
        </a:p>
      </dgm:t>
    </dgm:pt>
    <dgm:pt modelId="{11B14764-20D1-4A18-8D19-54125F630AC3}" type="parTrans" cxnId="{7B77F5A8-810F-40FB-B7E0-6B28FE589785}">
      <dgm:prSet/>
      <dgm:spPr/>
      <dgm:t>
        <a:bodyPr/>
        <a:lstStyle/>
        <a:p>
          <a:endParaRPr lang="en-US"/>
        </a:p>
      </dgm:t>
    </dgm:pt>
    <dgm:pt modelId="{28C9A9E9-056D-490F-94C3-6F35ACA9AF61}" type="sibTrans" cxnId="{7B77F5A8-810F-40FB-B7E0-6B28FE589785}">
      <dgm:prSet/>
      <dgm:spPr/>
      <dgm:t>
        <a:bodyPr/>
        <a:lstStyle/>
        <a:p>
          <a:endParaRPr lang="en-US"/>
        </a:p>
      </dgm:t>
    </dgm:pt>
    <dgm:pt modelId="{D2BCEE54-B4DB-4D8A-B8CD-CB92DC558C5C}">
      <dgm:prSet phldrT="[Text]" custT="1"/>
      <dgm:spPr>
        <a:solidFill>
          <a:schemeClr val="accent4">
            <a:lumMod val="50000"/>
          </a:schemeClr>
        </a:solidFill>
      </dgm:spPr>
      <dgm:t>
        <a:bodyPr/>
        <a:lstStyle/>
        <a:p>
          <a:r>
            <a:rPr lang="lt-LT" sz="2400" dirty="0"/>
            <a:t>KALBĖTI</a:t>
          </a:r>
          <a:endParaRPr lang="en-US" sz="2400" dirty="0"/>
        </a:p>
      </dgm:t>
    </dgm:pt>
    <dgm:pt modelId="{465BA2F4-C80A-41CA-B17F-5C27C0298087}" type="parTrans" cxnId="{D0D138EA-79E9-497B-9AF0-1EA56069CC86}">
      <dgm:prSet/>
      <dgm:spPr/>
      <dgm:t>
        <a:bodyPr/>
        <a:lstStyle/>
        <a:p>
          <a:endParaRPr lang="en-US"/>
        </a:p>
      </dgm:t>
    </dgm:pt>
    <dgm:pt modelId="{2A42A5B2-D84B-4CE1-AE99-A8A0BCDA3F1D}" type="sibTrans" cxnId="{D0D138EA-79E9-497B-9AF0-1EA56069CC86}">
      <dgm:prSet/>
      <dgm:spPr/>
      <dgm:t>
        <a:bodyPr/>
        <a:lstStyle/>
        <a:p>
          <a:endParaRPr lang="en-US"/>
        </a:p>
      </dgm:t>
    </dgm:pt>
    <dgm:pt modelId="{DA306FCC-D001-4588-9D5C-97720E60DED6}" type="pres">
      <dgm:prSet presAssocID="{47F7F8CE-9E44-4348-BD95-EFB4E7548D4A}" presName="Name0" presStyleCnt="0">
        <dgm:presLayoutVars>
          <dgm:dir/>
          <dgm:animLvl val="lvl"/>
          <dgm:resizeHandles val="exact"/>
        </dgm:presLayoutVars>
      </dgm:prSet>
      <dgm:spPr/>
    </dgm:pt>
    <dgm:pt modelId="{C75A0D88-8CB6-4B5E-8BB0-E5E6E75EC36C}" type="pres">
      <dgm:prSet presAssocID="{D2BCEE54-B4DB-4D8A-B8CD-CB92DC558C5C}" presName="boxAndChildren" presStyleCnt="0"/>
      <dgm:spPr/>
    </dgm:pt>
    <dgm:pt modelId="{71772707-7223-478A-B052-4BC3379AA0EE}" type="pres">
      <dgm:prSet presAssocID="{D2BCEE54-B4DB-4D8A-B8CD-CB92DC558C5C}" presName="parentTextBox" presStyleLbl="node1" presStyleIdx="0" presStyleCnt="4"/>
      <dgm:spPr/>
    </dgm:pt>
    <dgm:pt modelId="{46976D6E-7AB3-416E-93F1-C2AD6C97961C}" type="pres">
      <dgm:prSet presAssocID="{28C9A9E9-056D-490F-94C3-6F35ACA9AF61}" presName="sp" presStyleCnt="0"/>
      <dgm:spPr/>
    </dgm:pt>
    <dgm:pt modelId="{2E9C852F-31A9-46EB-941F-9FD992D3A676}" type="pres">
      <dgm:prSet presAssocID="{C799EA5B-0976-4254-9511-081921BD91A7}" presName="arrowAndChildren" presStyleCnt="0"/>
      <dgm:spPr/>
    </dgm:pt>
    <dgm:pt modelId="{F644925C-349A-463A-99B4-C3AFCDDA45C5}" type="pres">
      <dgm:prSet presAssocID="{C799EA5B-0976-4254-9511-081921BD91A7}" presName="parentTextArrow" presStyleLbl="node1" presStyleIdx="1" presStyleCnt="4"/>
      <dgm:spPr/>
    </dgm:pt>
    <dgm:pt modelId="{BFA7DFA5-C289-4F42-B309-72EF039BA7A0}" type="pres">
      <dgm:prSet presAssocID="{6365252F-B0E9-4BB0-8630-CF0367696057}" presName="sp" presStyleCnt="0"/>
      <dgm:spPr/>
    </dgm:pt>
    <dgm:pt modelId="{705D1BE7-99D9-4A9D-8DF0-CF02F46B597F}" type="pres">
      <dgm:prSet presAssocID="{E7E5A171-304D-4F1A-8373-0C5500B40C68}" presName="arrowAndChildren" presStyleCnt="0"/>
      <dgm:spPr/>
    </dgm:pt>
    <dgm:pt modelId="{B67C5AAB-D164-498E-AED3-12A1426DCCD9}" type="pres">
      <dgm:prSet presAssocID="{E7E5A171-304D-4F1A-8373-0C5500B40C68}" presName="parentTextArrow" presStyleLbl="node1" presStyleIdx="2" presStyleCnt="4"/>
      <dgm:spPr/>
    </dgm:pt>
    <dgm:pt modelId="{A949B76D-0137-4A35-90A5-2A287BC19138}" type="pres">
      <dgm:prSet presAssocID="{D2303F1A-BEFA-4C53-B9AD-D49F6FCBB03E}" presName="sp" presStyleCnt="0"/>
      <dgm:spPr/>
    </dgm:pt>
    <dgm:pt modelId="{329A1196-0FD7-46B7-8E3F-16CF2028FE14}" type="pres">
      <dgm:prSet presAssocID="{D876A05F-EA4C-4C08-ACF6-95699B1D35D9}" presName="arrowAndChildren" presStyleCnt="0"/>
      <dgm:spPr/>
    </dgm:pt>
    <dgm:pt modelId="{54401636-AE3C-4F65-8A0B-696CC554CED8}" type="pres">
      <dgm:prSet presAssocID="{D876A05F-EA4C-4C08-ACF6-95699B1D35D9}" presName="parentTextArrow" presStyleLbl="node1" presStyleIdx="3" presStyleCnt="4"/>
      <dgm:spPr/>
    </dgm:pt>
  </dgm:ptLst>
  <dgm:cxnLst>
    <dgm:cxn modelId="{34019605-EE40-4FCF-95F3-C8FB7B949D95}" type="presOf" srcId="{D2BCEE54-B4DB-4D8A-B8CD-CB92DC558C5C}" destId="{71772707-7223-478A-B052-4BC3379AA0EE}" srcOrd="0" destOrd="0" presId="urn:microsoft.com/office/officeart/2005/8/layout/process4"/>
    <dgm:cxn modelId="{5EF5CE09-D16F-404E-9C0F-1E077DFDB8EE}" srcId="{47F7F8CE-9E44-4348-BD95-EFB4E7548D4A}" destId="{D876A05F-EA4C-4C08-ACF6-95699B1D35D9}" srcOrd="0" destOrd="0" parTransId="{95F8F39A-12AA-4D3C-9E8D-6BFB9FE440AE}" sibTransId="{D2303F1A-BEFA-4C53-B9AD-D49F6FCBB03E}"/>
    <dgm:cxn modelId="{99C6905E-E6EA-4FD5-A174-FF3D2E9AB326}" type="presOf" srcId="{E7E5A171-304D-4F1A-8373-0C5500B40C68}" destId="{B67C5AAB-D164-498E-AED3-12A1426DCCD9}" srcOrd="0" destOrd="0" presId="urn:microsoft.com/office/officeart/2005/8/layout/process4"/>
    <dgm:cxn modelId="{08E06D51-009C-4A3A-9E55-BA1801C3C8B1}" type="presOf" srcId="{D876A05F-EA4C-4C08-ACF6-95699B1D35D9}" destId="{54401636-AE3C-4F65-8A0B-696CC554CED8}" srcOrd="0" destOrd="0" presId="urn:microsoft.com/office/officeart/2005/8/layout/process4"/>
    <dgm:cxn modelId="{85F02E54-7BC4-4678-A7EA-E793904F8D9F}" srcId="{47F7F8CE-9E44-4348-BD95-EFB4E7548D4A}" destId="{E7E5A171-304D-4F1A-8373-0C5500B40C68}" srcOrd="1" destOrd="0" parTransId="{C874CD15-F3F6-4A8E-86AD-EF75BEDB59A3}" sibTransId="{6365252F-B0E9-4BB0-8630-CF0367696057}"/>
    <dgm:cxn modelId="{7E6F1D95-76B8-41E6-8651-049909160690}" type="presOf" srcId="{C799EA5B-0976-4254-9511-081921BD91A7}" destId="{F644925C-349A-463A-99B4-C3AFCDDA45C5}" srcOrd="0" destOrd="0" presId="urn:microsoft.com/office/officeart/2005/8/layout/process4"/>
    <dgm:cxn modelId="{7B77F5A8-810F-40FB-B7E0-6B28FE589785}" srcId="{47F7F8CE-9E44-4348-BD95-EFB4E7548D4A}" destId="{C799EA5B-0976-4254-9511-081921BD91A7}" srcOrd="2" destOrd="0" parTransId="{11B14764-20D1-4A18-8D19-54125F630AC3}" sibTransId="{28C9A9E9-056D-490F-94C3-6F35ACA9AF61}"/>
    <dgm:cxn modelId="{616CEBD3-3AC8-4B44-86A7-EE3130D706F1}" type="presOf" srcId="{47F7F8CE-9E44-4348-BD95-EFB4E7548D4A}" destId="{DA306FCC-D001-4588-9D5C-97720E60DED6}" srcOrd="0" destOrd="0" presId="urn:microsoft.com/office/officeart/2005/8/layout/process4"/>
    <dgm:cxn modelId="{D0D138EA-79E9-497B-9AF0-1EA56069CC86}" srcId="{47F7F8CE-9E44-4348-BD95-EFB4E7548D4A}" destId="{D2BCEE54-B4DB-4D8A-B8CD-CB92DC558C5C}" srcOrd="3" destOrd="0" parTransId="{465BA2F4-C80A-41CA-B17F-5C27C0298087}" sibTransId="{2A42A5B2-D84B-4CE1-AE99-A8A0BCDA3F1D}"/>
    <dgm:cxn modelId="{AC03EFB0-A4EB-4952-A8DD-C985BFD49EDF}" type="presParOf" srcId="{DA306FCC-D001-4588-9D5C-97720E60DED6}" destId="{C75A0D88-8CB6-4B5E-8BB0-E5E6E75EC36C}" srcOrd="0" destOrd="0" presId="urn:microsoft.com/office/officeart/2005/8/layout/process4"/>
    <dgm:cxn modelId="{50E68AA2-E808-4A05-A03B-09BB7A79473F}" type="presParOf" srcId="{C75A0D88-8CB6-4B5E-8BB0-E5E6E75EC36C}" destId="{71772707-7223-478A-B052-4BC3379AA0EE}" srcOrd="0" destOrd="0" presId="urn:microsoft.com/office/officeart/2005/8/layout/process4"/>
    <dgm:cxn modelId="{19ADE605-1D3D-4AB1-A6DA-5492F2CD89E3}" type="presParOf" srcId="{DA306FCC-D001-4588-9D5C-97720E60DED6}" destId="{46976D6E-7AB3-416E-93F1-C2AD6C97961C}" srcOrd="1" destOrd="0" presId="urn:microsoft.com/office/officeart/2005/8/layout/process4"/>
    <dgm:cxn modelId="{3E1DB84D-A581-4063-A506-FC68D3DC0364}" type="presParOf" srcId="{DA306FCC-D001-4588-9D5C-97720E60DED6}" destId="{2E9C852F-31A9-46EB-941F-9FD992D3A676}" srcOrd="2" destOrd="0" presId="urn:microsoft.com/office/officeart/2005/8/layout/process4"/>
    <dgm:cxn modelId="{912C1028-2067-4F5C-81CF-B49AABF55894}" type="presParOf" srcId="{2E9C852F-31A9-46EB-941F-9FD992D3A676}" destId="{F644925C-349A-463A-99B4-C3AFCDDA45C5}" srcOrd="0" destOrd="0" presId="urn:microsoft.com/office/officeart/2005/8/layout/process4"/>
    <dgm:cxn modelId="{F658BF07-D432-4829-AAB9-AE6F2A261711}" type="presParOf" srcId="{DA306FCC-D001-4588-9D5C-97720E60DED6}" destId="{BFA7DFA5-C289-4F42-B309-72EF039BA7A0}" srcOrd="3" destOrd="0" presId="urn:microsoft.com/office/officeart/2005/8/layout/process4"/>
    <dgm:cxn modelId="{DEF90C0A-C5BE-46C6-8005-0DC7FC655546}" type="presParOf" srcId="{DA306FCC-D001-4588-9D5C-97720E60DED6}" destId="{705D1BE7-99D9-4A9D-8DF0-CF02F46B597F}" srcOrd="4" destOrd="0" presId="urn:microsoft.com/office/officeart/2005/8/layout/process4"/>
    <dgm:cxn modelId="{DC4290AD-0B69-418A-9BBD-17482B4A000F}" type="presParOf" srcId="{705D1BE7-99D9-4A9D-8DF0-CF02F46B597F}" destId="{B67C5AAB-D164-498E-AED3-12A1426DCCD9}" srcOrd="0" destOrd="0" presId="urn:microsoft.com/office/officeart/2005/8/layout/process4"/>
    <dgm:cxn modelId="{9FD7DC39-1DFE-4C1A-8BF2-7217CAB5BD53}" type="presParOf" srcId="{DA306FCC-D001-4588-9D5C-97720E60DED6}" destId="{A949B76D-0137-4A35-90A5-2A287BC19138}" srcOrd="5" destOrd="0" presId="urn:microsoft.com/office/officeart/2005/8/layout/process4"/>
    <dgm:cxn modelId="{805F56A1-7C18-4715-80AE-B877689E769B}" type="presParOf" srcId="{DA306FCC-D001-4588-9D5C-97720E60DED6}" destId="{329A1196-0FD7-46B7-8E3F-16CF2028FE14}" srcOrd="6" destOrd="0" presId="urn:microsoft.com/office/officeart/2005/8/layout/process4"/>
    <dgm:cxn modelId="{34EDFEA3-179E-4EA2-8DD2-BA2BC96D1FDE}" type="presParOf" srcId="{329A1196-0FD7-46B7-8E3F-16CF2028FE14}" destId="{54401636-AE3C-4F65-8A0B-696CC554CED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72707-7223-478A-B052-4BC3379AA0EE}">
      <dsp:nvSpPr>
        <dsp:cNvPr id="0" name=""/>
        <dsp:cNvSpPr/>
      </dsp:nvSpPr>
      <dsp:spPr>
        <a:xfrm>
          <a:off x="0" y="3820343"/>
          <a:ext cx="10515600" cy="835797"/>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t-LT" sz="2400" kern="1200" dirty="0"/>
            <a:t>KALBĖTI</a:t>
          </a:r>
          <a:endParaRPr lang="en-US" sz="2400" kern="1200" dirty="0"/>
        </a:p>
      </dsp:txBody>
      <dsp:txXfrm>
        <a:off x="0" y="3820343"/>
        <a:ext cx="10515600" cy="835797"/>
      </dsp:txXfrm>
    </dsp:sp>
    <dsp:sp modelId="{F644925C-349A-463A-99B4-C3AFCDDA45C5}">
      <dsp:nvSpPr>
        <dsp:cNvPr id="0" name=""/>
        <dsp:cNvSpPr/>
      </dsp:nvSpPr>
      <dsp:spPr>
        <a:xfrm rot="10800000">
          <a:off x="0" y="2547423"/>
          <a:ext cx="10515600" cy="128545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t-LT" sz="2400" kern="1200" dirty="0"/>
            <a:t>RŪPINTIS SAVIMI</a:t>
          </a:r>
          <a:endParaRPr lang="en-US" sz="2400" kern="1200" dirty="0"/>
        </a:p>
      </dsp:txBody>
      <dsp:txXfrm rot="10800000">
        <a:off x="0" y="2547423"/>
        <a:ext cx="10515600" cy="835251"/>
      </dsp:txXfrm>
    </dsp:sp>
    <dsp:sp modelId="{B67C5AAB-D164-498E-AED3-12A1426DCCD9}">
      <dsp:nvSpPr>
        <dsp:cNvPr id="0" name=""/>
        <dsp:cNvSpPr/>
      </dsp:nvSpPr>
      <dsp:spPr>
        <a:xfrm rot="10800000">
          <a:off x="0" y="1274503"/>
          <a:ext cx="10515600" cy="1285457"/>
        </a:xfrm>
        <a:prstGeom prst="upArrowCallou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t-LT" sz="2400" kern="1200" dirty="0"/>
            <a:t>SUPRASTI SAVO LŪKESČIUS IR RIBAS </a:t>
          </a:r>
          <a:endParaRPr lang="en-US" sz="2400" kern="1200" dirty="0"/>
        </a:p>
      </dsp:txBody>
      <dsp:txXfrm rot="10800000">
        <a:off x="0" y="1274503"/>
        <a:ext cx="10515600" cy="835251"/>
      </dsp:txXfrm>
    </dsp:sp>
    <dsp:sp modelId="{54401636-AE3C-4F65-8A0B-696CC554CED8}">
      <dsp:nvSpPr>
        <dsp:cNvPr id="0" name=""/>
        <dsp:cNvSpPr/>
      </dsp:nvSpPr>
      <dsp:spPr>
        <a:xfrm rot="10800000">
          <a:off x="0" y="1583"/>
          <a:ext cx="10515600" cy="1285457"/>
        </a:xfrm>
        <a:prstGeom prst="upArrowCallou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t-LT" sz="2400" kern="1200" dirty="0"/>
            <a:t>SUKURTI TVIRTĄ DRAUGŲ IR KOLEGŲ RATĄ</a:t>
          </a:r>
          <a:endParaRPr lang="en-US" sz="2400" kern="1200" dirty="0"/>
        </a:p>
      </dsp:txBody>
      <dsp:txXfrm rot="10800000">
        <a:off x="0" y="1583"/>
        <a:ext cx="10515600" cy="83525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Century Gothic" panose="020B0502020202020204" pitchFamily="34" charset="0"/>
              </a:defRPr>
            </a:lvl1pPr>
          </a:lstStyle>
          <a:p>
            <a:endParaRPr lang="en-LT"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Century Gothic" panose="020B0502020202020204" pitchFamily="34" charset="0"/>
              </a:defRPr>
            </a:lvl1pPr>
          </a:lstStyle>
          <a:p>
            <a:fld id="{D3DF8755-ED59-C64D-993E-C023D3659A18}" type="datetimeFigureOut">
              <a:rPr lang="en-LT" smtClean="0"/>
              <a:pPr/>
              <a:t>05/13/2026</a:t>
            </a:fld>
            <a:endParaRPr lang="en-LT"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LT"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Century Gothic" panose="020B0502020202020204" pitchFamily="34" charset="0"/>
              </a:defRPr>
            </a:lvl1pPr>
          </a:lstStyle>
          <a:p>
            <a:endParaRPr lang="en-LT"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Century Gothic" panose="020B0502020202020204" pitchFamily="34" charset="0"/>
              </a:defRPr>
            </a:lvl1pPr>
          </a:lstStyle>
          <a:p>
            <a:fld id="{E1E8A6EF-1628-ED41-A62B-622DF6E41FB3}" type="slidenum">
              <a:rPr lang="en-LT" smtClean="0"/>
              <a:pPr/>
              <a:t>‹#›</a:t>
            </a:fld>
            <a:endParaRPr lang="en-LT" dirty="0"/>
          </a:p>
        </p:txBody>
      </p:sp>
    </p:spTree>
    <p:extLst>
      <p:ext uri="{BB962C8B-B14F-4D97-AF65-F5344CB8AC3E}">
        <p14:creationId xmlns:p14="http://schemas.microsoft.com/office/powerpoint/2010/main" val="496268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Century Gothic" panose="020B0502020202020204" pitchFamily="34" charset="0"/>
        <a:ea typeface="+mn-ea"/>
        <a:cs typeface="+mn-cs"/>
      </a:defRPr>
    </a:lvl2pPr>
    <a:lvl3pPr marL="914400" algn="l" defTabSz="914400" rtl="0" eaLnBrk="1" latinLnBrk="0" hangingPunct="1">
      <a:defRPr sz="1200" kern="1200">
        <a:solidFill>
          <a:schemeClr val="tx1"/>
        </a:solidFill>
        <a:latin typeface="Century Gothic" panose="020B0502020202020204" pitchFamily="34" charset="0"/>
        <a:ea typeface="+mn-ea"/>
        <a:cs typeface="+mn-cs"/>
      </a:defRPr>
    </a:lvl3pPr>
    <a:lvl4pPr marL="1371600" algn="l" defTabSz="914400" rtl="0" eaLnBrk="1" latinLnBrk="0" hangingPunct="1">
      <a:defRPr sz="1200" kern="1200">
        <a:solidFill>
          <a:schemeClr val="tx1"/>
        </a:solidFill>
        <a:latin typeface="Century Gothic" panose="020B0502020202020204" pitchFamily="34" charset="0"/>
        <a:ea typeface="+mn-ea"/>
        <a:cs typeface="+mn-cs"/>
      </a:defRPr>
    </a:lvl4pPr>
    <a:lvl5pPr marL="1828800" algn="l" defTabSz="914400" rtl="0" eaLnBrk="1" latinLnBrk="0" hangingPunct="1">
      <a:defRPr sz="120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E1E8A6EF-1628-ED41-A62B-622DF6E41FB3}" type="slidenum">
              <a:rPr lang="en-LT" smtClean="0"/>
              <a:t>1</a:t>
            </a:fld>
            <a:endParaRPr lang="en-LT"/>
          </a:p>
        </p:txBody>
      </p:sp>
    </p:spTree>
    <p:extLst>
      <p:ext uri="{BB962C8B-B14F-4D97-AF65-F5344CB8AC3E}">
        <p14:creationId xmlns:p14="http://schemas.microsoft.com/office/powerpoint/2010/main" val="1506935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E1E8A6EF-1628-ED41-A62B-622DF6E41FB3}" type="slidenum">
              <a:rPr lang="en-LT" smtClean="0"/>
              <a:t>24</a:t>
            </a:fld>
            <a:endParaRPr lang="en-LT"/>
          </a:p>
        </p:txBody>
      </p:sp>
    </p:spTree>
    <p:extLst>
      <p:ext uri="{BB962C8B-B14F-4D97-AF65-F5344CB8AC3E}">
        <p14:creationId xmlns:p14="http://schemas.microsoft.com/office/powerpoint/2010/main" val="1215750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25</a:t>
            </a:fld>
            <a:endParaRPr lang="en-LT"/>
          </a:p>
        </p:txBody>
      </p:sp>
    </p:spTree>
    <p:extLst>
      <p:ext uri="{BB962C8B-B14F-4D97-AF65-F5344CB8AC3E}">
        <p14:creationId xmlns:p14="http://schemas.microsoft.com/office/powerpoint/2010/main" val="3738957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E1E8A6EF-1628-ED41-A62B-622DF6E41FB3}" type="slidenum">
              <a:rPr lang="en-LT" smtClean="0"/>
              <a:t>28</a:t>
            </a:fld>
            <a:endParaRPr lang="en-LT"/>
          </a:p>
        </p:txBody>
      </p:sp>
    </p:spTree>
    <p:extLst>
      <p:ext uri="{BB962C8B-B14F-4D97-AF65-F5344CB8AC3E}">
        <p14:creationId xmlns:p14="http://schemas.microsoft.com/office/powerpoint/2010/main" val="704751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29</a:t>
            </a:fld>
            <a:endParaRPr lang="en-LT"/>
          </a:p>
        </p:txBody>
      </p:sp>
    </p:spTree>
    <p:extLst>
      <p:ext uri="{BB962C8B-B14F-4D97-AF65-F5344CB8AC3E}">
        <p14:creationId xmlns:p14="http://schemas.microsoft.com/office/powerpoint/2010/main" val="1588663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E8A6EF-1628-ED41-A62B-622DF6E41FB3}" type="slidenum">
              <a:rPr lang="en-LT" smtClean="0"/>
              <a:t>33</a:t>
            </a:fld>
            <a:endParaRPr lang="en-LT"/>
          </a:p>
        </p:txBody>
      </p:sp>
    </p:spTree>
    <p:extLst>
      <p:ext uri="{BB962C8B-B14F-4D97-AF65-F5344CB8AC3E}">
        <p14:creationId xmlns:p14="http://schemas.microsoft.com/office/powerpoint/2010/main" val="283553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35</a:t>
            </a:fld>
            <a:endParaRPr lang="en-LT"/>
          </a:p>
        </p:txBody>
      </p:sp>
    </p:spTree>
    <p:extLst>
      <p:ext uri="{BB962C8B-B14F-4D97-AF65-F5344CB8AC3E}">
        <p14:creationId xmlns:p14="http://schemas.microsoft.com/office/powerpoint/2010/main" val="3062417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36</a:t>
            </a:fld>
            <a:endParaRPr lang="en-LT"/>
          </a:p>
        </p:txBody>
      </p:sp>
    </p:spTree>
    <p:extLst>
      <p:ext uri="{BB962C8B-B14F-4D97-AF65-F5344CB8AC3E}">
        <p14:creationId xmlns:p14="http://schemas.microsoft.com/office/powerpoint/2010/main" val="1265135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37</a:t>
            </a:fld>
            <a:endParaRPr lang="en-LT"/>
          </a:p>
        </p:txBody>
      </p:sp>
    </p:spTree>
    <p:extLst>
      <p:ext uri="{BB962C8B-B14F-4D97-AF65-F5344CB8AC3E}">
        <p14:creationId xmlns:p14="http://schemas.microsoft.com/office/powerpoint/2010/main" val="266231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38</a:t>
            </a:fld>
            <a:endParaRPr lang="en-LT"/>
          </a:p>
        </p:txBody>
      </p:sp>
    </p:spTree>
    <p:extLst>
      <p:ext uri="{BB962C8B-B14F-4D97-AF65-F5344CB8AC3E}">
        <p14:creationId xmlns:p14="http://schemas.microsoft.com/office/powerpoint/2010/main" val="1804775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39</a:t>
            </a:fld>
            <a:endParaRPr lang="en-LT"/>
          </a:p>
        </p:txBody>
      </p:sp>
    </p:spTree>
    <p:extLst>
      <p:ext uri="{BB962C8B-B14F-4D97-AF65-F5344CB8AC3E}">
        <p14:creationId xmlns:p14="http://schemas.microsoft.com/office/powerpoint/2010/main" val="2504808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6</a:t>
            </a:fld>
            <a:endParaRPr lang="en-LT"/>
          </a:p>
        </p:txBody>
      </p:sp>
    </p:spTree>
    <p:extLst>
      <p:ext uri="{BB962C8B-B14F-4D97-AF65-F5344CB8AC3E}">
        <p14:creationId xmlns:p14="http://schemas.microsoft.com/office/powerpoint/2010/main" val="4071467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40</a:t>
            </a:fld>
            <a:endParaRPr lang="en-LT"/>
          </a:p>
        </p:txBody>
      </p:sp>
    </p:spTree>
    <p:extLst>
      <p:ext uri="{BB962C8B-B14F-4D97-AF65-F5344CB8AC3E}">
        <p14:creationId xmlns:p14="http://schemas.microsoft.com/office/powerpoint/2010/main" val="4008842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41</a:t>
            </a:fld>
            <a:endParaRPr lang="en-LT"/>
          </a:p>
        </p:txBody>
      </p:sp>
    </p:spTree>
    <p:extLst>
      <p:ext uri="{BB962C8B-B14F-4D97-AF65-F5344CB8AC3E}">
        <p14:creationId xmlns:p14="http://schemas.microsoft.com/office/powerpoint/2010/main" val="2634328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E1E8A6EF-1628-ED41-A62B-622DF6E41FB3}" type="slidenum">
              <a:rPr lang="en-LT" smtClean="0"/>
              <a:t>42</a:t>
            </a:fld>
            <a:endParaRPr lang="en-LT"/>
          </a:p>
        </p:txBody>
      </p:sp>
    </p:spTree>
    <p:extLst>
      <p:ext uri="{BB962C8B-B14F-4D97-AF65-F5344CB8AC3E}">
        <p14:creationId xmlns:p14="http://schemas.microsoft.com/office/powerpoint/2010/main" val="3576856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672AB-1CCE-8EE6-4BA2-699287D08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A2095-A5F2-F6F8-0FBE-D32304B27E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83149-665D-86CD-1854-04DFBC7AA5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9C91D-F95F-C182-CDEB-25F144FED0C5}"/>
              </a:ext>
            </a:extLst>
          </p:cNvPr>
          <p:cNvSpPr>
            <a:spLocks noGrp="1"/>
          </p:cNvSpPr>
          <p:nvPr>
            <p:ph type="sldNum" sz="quarter" idx="5"/>
          </p:nvPr>
        </p:nvSpPr>
        <p:spPr/>
        <p:txBody>
          <a:bodyPr/>
          <a:lstStyle/>
          <a:p>
            <a:fld id="{E1E8A6EF-1628-ED41-A62B-622DF6E41FB3}" type="slidenum">
              <a:rPr lang="en-LT" smtClean="0"/>
              <a:t>7</a:t>
            </a:fld>
            <a:endParaRPr lang="en-LT"/>
          </a:p>
        </p:txBody>
      </p:sp>
    </p:spTree>
    <p:extLst>
      <p:ext uri="{BB962C8B-B14F-4D97-AF65-F5344CB8AC3E}">
        <p14:creationId xmlns:p14="http://schemas.microsoft.com/office/powerpoint/2010/main" val="136385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9</a:t>
            </a:fld>
            <a:endParaRPr lang="en-LT"/>
          </a:p>
        </p:txBody>
      </p:sp>
    </p:spTree>
    <p:extLst>
      <p:ext uri="{BB962C8B-B14F-4D97-AF65-F5344CB8AC3E}">
        <p14:creationId xmlns:p14="http://schemas.microsoft.com/office/powerpoint/2010/main" val="2040432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673A-EDC8-4FE2-42BA-8101F3453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08E87-B51F-2F98-08AD-9EFFECB62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C9841-F6F7-5E7E-1F58-83BA6D89D2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2B23FB-06CF-72D5-76CE-BA42FFC58530}"/>
              </a:ext>
            </a:extLst>
          </p:cNvPr>
          <p:cNvSpPr>
            <a:spLocks noGrp="1"/>
          </p:cNvSpPr>
          <p:nvPr>
            <p:ph type="sldNum" sz="quarter" idx="5"/>
          </p:nvPr>
        </p:nvSpPr>
        <p:spPr/>
        <p:txBody>
          <a:bodyPr/>
          <a:lstStyle/>
          <a:p>
            <a:fld id="{E1E8A6EF-1628-ED41-A62B-622DF6E41FB3}" type="slidenum">
              <a:rPr lang="en-LT" smtClean="0"/>
              <a:t>10</a:t>
            </a:fld>
            <a:endParaRPr lang="en-LT"/>
          </a:p>
        </p:txBody>
      </p:sp>
    </p:spTree>
    <p:extLst>
      <p:ext uri="{BB962C8B-B14F-4D97-AF65-F5344CB8AC3E}">
        <p14:creationId xmlns:p14="http://schemas.microsoft.com/office/powerpoint/2010/main" val="799946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E1E8A6EF-1628-ED41-A62B-622DF6E41FB3}" type="slidenum">
              <a:rPr lang="en-LT" smtClean="0"/>
              <a:t>11</a:t>
            </a:fld>
            <a:endParaRPr lang="en-LT"/>
          </a:p>
        </p:txBody>
      </p:sp>
    </p:spTree>
    <p:extLst>
      <p:ext uri="{BB962C8B-B14F-4D97-AF65-F5344CB8AC3E}">
        <p14:creationId xmlns:p14="http://schemas.microsoft.com/office/powerpoint/2010/main" val="1116278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b="1" dirty="0"/>
              <a:t>Atsitiktinis fizinis kontaktas</a:t>
            </a:r>
            <a:br>
              <a:rPr lang="lt-LT" dirty="0"/>
            </a:br>
            <a:r>
              <a:rPr lang="lt-LT" dirty="0"/>
              <a:t>pavyzdžiui., netyčia užkliudymas koridoriuje ar ankštoje patalpoje.</a:t>
            </a:r>
          </a:p>
          <a:p>
            <a:r>
              <a:rPr lang="lt-LT" b="1" dirty="0"/>
              <a:t>Neutralus, socialiai priimtinas kontaktas</a:t>
            </a:r>
            <a:br>
              <a:rPr lang="lt-LT" dirty="0"/>
            </a:br>
            <a:r>
              <a:rPr lang="lt-LT" dirty="0"/>
              <a:t>Rankos paspaudimas, trumpas pasisveikinimas, jei jis neperžengia ribų ir nėra nepageidaujamas.</a:t>
            </a:r>
          </a:p>
          <a:p>
            <a:r>
              <a:rPr lang="lt-LT" b="1" dirty="0"/>
              <a:t>Darbo funkcijų atlikimas, reikalaujantis fizinio kontakto</a:t>
            </a:r>
            <a:br>
              <a:rPr lang="lt-LT" dirty="0"/>
            </a:br>
            <a:r>
              <a:rPr lang="lt-LT" dirty="0"/>
              <a:t>pavyzdžiui., sveikatos priežiūros, apsaugos, sporto ar pagalbos srityse, kai kontaktas būtinas ir proporcingas.</a:t>
            </a:r>
          </a:p>
          <a:p>
            <a:r>
              <a:rPr lang="lt-LT" b="1" dirty="0"/>
              <a:t>Teisėti saugumo veiksmai</a:t>
            </a:r>
            <a:br>
              <a:rPr lang="lt-LT" dirty="0"/>
            </a:br>
            <a:r>
              <a:rPr lang="lt-LT" dirty="0"/>
              <a:t>pavyzdžiui., darbuotojo sulaikymas siekiant apsaugoti kitus nuo realios grėsmės, laikantis įstatymų ir procedūrų.</a:t>
            </a:r>
          </a:p>
          <a:p>
            <a:r>
              <a:rPr lang="lt-LT" b="1" dirty="0"/>
              <a:t>Savęs gynimas</a:t>
            </a:r>
            <a:br>
              <a:rPr lang="lt-LT" dirty="0"/>
            </a:br>
            <a:r>
              <a:rPr lang="lt-LT" dirty="0"/>
              <a:t>Kai darbuotojas ginasi nuo realaus fizinio užpuolimo.</a:t>
            </a:r>
          </a:p>
          <a:p>
            <a:r>
              <a:rPr lang="lt-LT" b="1" dirty="0"/>
              <a:t>Atsitiktinės darbo traumos</a:t>
            </a:r>
            <a:br>
              <a:rPr lang="lt-LT" dirty="0"/>
            </a:br>
            <a:r>
              <a:rPr lang="lt-LT" dirty="0"/>
              <a:t>Nelaimingi atsitikimai darbe, jei jie nebuvo tyčiniai ar nukreipti prieš konkretų asmenį.</a:t>
            </a:r>
          </a:p>
          <a:p>
            <a:r>
              <a:rPr lang="lt-LT" b="1" dirty="0"/>
              <a:t>Darbinė drausmė be fizinės prievartos</a:t>
            </a:r>
            <a:br>
              <a:rPr lang="lt-LT" dirty="0"/>
            </a:br>
            <a:r>
              <a:rPr lang="lt-LT" dirty="0"/>
              <a:t>Grubus tonas ar griežti nurodymai </a:t>
            </a:r>
            <a:r>
              <a:rPr lang="lt-LT" b="1" dirty="0"/>
              <a:t>be</a:t>
            </a:r>
            <a:r>
              <a:rPr lang="lt-LT" dirty="0"/>
              <a:t> fizinio poveikio nėra fizinis smurtas (nors gali būti psichologinė problema).</a:t>
            </a:r>
          </a:p>
          <a:p>
            <a:r>
              <a:rPr lang="lt-LT" b="1" dirty="0"/>
              <a:t>Fizinis atstumo palaikymas ar nukreipimas</a:t>
            </a:r>
            <a:br>
              <a:rPr lang="lt-LT" dirty="0"/>
            </a:br>
            <a:r>
              <a:rPr lang="lt-LT" dirty="0"/>
              <a:t>pavyzdžiui., parodymas krypties ranka ar paprašymas pasitraukti, neliečiant jėga.</a:t>
            </a:r>
          </a:p>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14</a:t>
            </a:fld>
            <a:endParaRPr lang="en-LT"/>
          </a:p>
        </p:txBody>
      </p:sp>
    </p:spTree>
    <p:extLst>
      <p:ext uri="{BB962C8B-B14F-4D97-AF65-F5344CB8AC3E}">
        <p14:creationId xmlns:p14="http://schemas.microsoft.com/office/powerpoint/2010/main" val="1356104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b="1" dirty="0"/>
              <a:t>Profesionalus, dalykiškas bendravimas</a:t>
            </a:r>
            <a:br>
              <a:rPr lang="lt-LT" dirty="0"/>
            </a:br>
            <a:r>
              <a:rPr lang="lt-LT" dirty="0"/>
              <a:t>Net jei jis griežtas ar nemalonus, bet neturi seksualinio pobūdžio.</a:t>
            </a:r>
          </a:p>
          <a:p>
            <a:r>
              <a:rPr lang="lt-LT" b="1" dirty="0"/>
              <a:t>Neutralūs ar mandagūs komplimentai</a:t>
            </a:r>
            <a:br>
              <a:rPr lang="lt-LT" dirty="0"/>
            </a:br>
            <a:r>
              <a:rPr lang="lt-LT" dirty="0"/>
              <a:t>pavyzdžiui., „gerai pristatei projektą“, „atrodai tvarkingai“, jei tai nėra dviprasmiška, pasikartojanti ar nepageidaujama.</a:t>
            </a:r>
          </a:p>
          <a:p>
            <a:r>
              <a:rPr lang="lt-LT" b="1" dirty="0"/>
              <a:t>Abipusis, savanoriškas flirtas</a:t>
            </a:r>
            <a:br>
              <a:rPr lang="lt-LT" dirty="0"/>
            </a:br>
            <a:r>
              <a:rPr lang="lt-LT" dirty="0"/>
              <a:t>Kai abi pusės aiškiai sutinka ir nėra galios disbalanso (pavyzdžiui., vadovas–pavaldinys).</a:t>
            </a:r>
          </a:p>
          <a:p>
            <a:r>
              <a:rPr lang="lt-LT" b="1" dirty="0"/>
              <a:t>Bendro pobūdžio pokalbiai apie santykius ar šeimą</a:t>
            </a:r>
            <a:br>
              <a:rPr lang="lt-LT" dirty="0"/>
            </a:br>
            <a:r>
              <a:rPr lang="lt-LT" dirty="0"/>
              <a:t>Jei jie neintymūs ir neperžengia asmeninių ribų.</a:t>
            </a:r>
          </a:p>
          <a:p>
            <a:r>
              <a:rPr lang="lt-LT" b="1" dirty="0"/>
              <a:t>Atsitiktinis fizinis kontaktas</a:t>
            </a:r>
            <a:br>
              <a:rPr lang="lt-LT" dirty="0"/>
            </a:br>
            <a:r>
              <a:rPr lang="lt-LT" dirty="0"/>
              <a:t>pavyzdžiui., netyčinis prisilietimas ankštoje erdvėje, jei jis nėra tyčinis ar pasikartojantis.</a:t>
            </a:r>
          </a:p>
          <a:p>
            <a:r>
              <a:rPr lang="lt-LT" b="1" dirty="0"/>
              <a:t>Darbo pareigų paskirstymas ar vertinimas</a:t>
            </a:r>
            <a:br>
              <a:rPr lang="lt-LT" dirty="0"/>
            </a:br>
            <a:r>
              <a:rPr lang="lt-LT" dirty="0"/>
              <a:t>Net jei sprendimai nepalankūs darbuotojui, bet nėra siejami su seksualiniu spaudimu.</a:t>
            </a:r>
          </a:p>
          <a:p>
            <a:r>
              <a:rPr lang="lt-LT" b="1" dirty="0"/>
              <a:t>Teisėta drausminė ar vadovavimo kritika</a:t>
            </a:r>
            <a:br>
              <a:rPr lang="lt-LT" dirty="0"/>
            </a:br>
            <a:r>
              <a:rPr lang="lt-LT" dirty="0"/>
              <a:t>Jei ji nesusijusi su lytimi, išvaizda ar seksualumu.</a:t>
            </a:r>
          </a:p>
          <a:p>
            <a:r>
              <a:rPr lang="lt-LT" b="1" dirty="0"/>
              <a:t>Juokai ar komentarai be seksualinio turinio</a:t>
            </a:r>
            <a:br>
              <a:rPr lang="lt-LT" dirty="0"/>
            </a:br>
            <a:r>
              <a:rPr lang="lt-LT" dirty="0"/>
              <a:t>Net jei jie ne visiems patinka, bet nėra seksualizuoti ar žeidžiantys.</a:t>
            </a:r>
          </a:p>
          <a:p>
            <a:endParaRPr lang="en-US" dirty="0"/>
          </a:p>
        </p:txBody>
      </p:sp>
      <p:sp>
        <p:nvSpPr>
          <p:cNvPr id="4" name="Slide Number Placeholder 3"/>
          <p:cNvSpPr>
            <a:spLocks noGrp="1"/>
          </p:cNvSpPr>
          <p:nvPr>
            <p:ph type="sldNum" sz="quarter" idx="5"/>
          </p:nvPr>
        </p:nvSpPr>
        <p:spPr/>
        <p:txBody>
          <a:bodyPr/>
          <a:lstStyle/>
          <a:p>
            <a:fld id="{E1E8A6EF-1628-ED41-A62B-622DF6E41FB3}" type="slidenum">
              <a:rPr lang="en-LT" smtClean="0"/>
              <a:t>16</a:t>
            </a:fld>
            <a:endParaRPr lang="en-LT"/>
          </a:p>
        </p:txBody>
      </p:sp>
    </p:spTree>
    <p:extLst>
      <p:ext uri="{BB962C8B-B14F-4D97-AF65-F5344CB8AC3E}">
        <p14:creationId xmlns:p14="http://schemas.microsoft.com/office/powerpoint/2010/main" val="836056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E1E8A6EF-1628-ED41-A62B-622DF6E41FB3}" type="slidenum">
              <a:rPr lang="en-LT" smtClean="0"/>
              <a:t>21</a:t>
            </a:fld>
            <a:endParaRPr lang="en-LT"/>
          </a:p>
        </p:txBody>
      </p:sp>
    </p:spTree>
    <p:extLst>
      <p:ext uri="{BB962C8B-B14F-4D97-AF65-F5344CB8AC3E}">
        <p14:creationId xmlns:p14="http://schemas.microsoft.com/office/powerpoint/2010/main" val="532408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B9D0-CF36-594B-939F-D3299417E63E}"/>
              </a:ext>
            </a:extLst>
          </p:cNvPr>
          <p:cNvSpPr>
            <a:spLocks noGrp="1"/>
          </p:cNvSpPr>
          <p:nvPr>
            <p:ph type="ctrTitle" hasCustomPrompt="1"/>
          </p:nvPr>
        </p:nvSpPr>
        <p:spPr>
          <a:xfrm>
            <a:off x="838199" y="1122363"/>
            <a:ext cx="10515599" cy="935037"/>
          </a:xfrm>
        </p:spPr>
        <p:txBody>
          <a:bodyPr anchor="b">
            <a:normAutofit/>
          </a:bodyPr>
          <a:lstStyle>
            <a:lvl1pPr algn="l">
              <a:defRPr sz="4000"/>
            </a:lvl1pPr>
          </a:lstStyle>
          <a:p>
            <a:r>
              <a:rPr lang="en-GB" dirty="0" err="1"/>
              <a:t>Skaidrės</a:t>
            </a:r>
            <a:r>
              <a:rPr lang="en-GB" dirty="0"/>
              <a:t> </a:t>
            </a:r>
            <a:r>
              <a:rPr lang="en-GB" dirty="0" err="1"/>
              <a:t>tema</a:t>
            </a:r>
            <a:endParaRPr lang="en-LT" dirty="0"/>
          </a:p>
        </p:txBody>
      </p:sp>
      <p:sp>
        <p:nvSpPr>
          <p:cNvPr id="3" name="Subtitle 2">
            <a:extLst>
              <a:ext uri="{FF2B5EF4-FFF2-40B4-BE49-F238E27FC236}">
                <a16:creationId xmlns:a16="http://schemas.microsoft.com/office/drawing/2014/main" id="{B2360E39-660F-A948-8ECD-8FF209F79277}"/>
              </a:ext>
            </a:extLst>
          </p:cNvPr>
          <p:cNvSpPr>
            <a:spLocks noGrp="1"/>
          </p:cNvSpPr>
          <p:nvPr>
            <p:ph type="subTitle" idx="1" hasCustomPrompt="1"/>
          </p:nvPr>
        </p:nvSpPr>
        <p:spPr>
          <a:xfrm>
            <a:off x="838199" y="2243138"/>
            <a:ext cx="10515599" cy="421481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Temos</a:t>
            </a:r>
            <a:r>
              <a:rPr lang="en-GB" dirty="0"/>
              <a:t> </a:t>
            </a:r>
            <a:r>
              <a:rPr lang="en-GB" dirty="0" err="1"/>
              <a:t>turinys</a:t>
            </a:r>
            <a:endParaRPr lang="en-LT" dirty="0"/>
          </a:p>
        </p:txBody>
      </p:sp>
    </p:spTree>
    <p:extLst>
      <p:ext uri="{BB962C8B-B14F-4D97-AF65-F5344CB8AC3E}">
        <p14:creationId xmlns:p14="http://schemas.microsoft.com/office/powerpoint/2010/main" val="119401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5BA1D6-E87C-D644-A659-55A05E6E3A99}"/>
              </a:ext>
            </a:extLst>
          </p:cNvPr>
          <p:cNvSpPr>
            <a:spLocks noGrp="1"/>
          </p:cNvSpPr>
          <p:nvPr>
            <p:ph type="pic" idx="1" hasCustomPrompt="1"/>
          </p:nvPr>
        </p:nvSpPr>
        <p:spPr>
          <a:xfrm>
            <a:off x="704056" y="734219"/>
            <a:ext cx="10783888" cy="53895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LT" dirty="0"/>
              <a:t>Pridedame nuotrauką, jei nuotrauka kvadratinė, pasirenkame “aspect ratio – 16:9”</a:t>
            </a:r>
          </a:p>
        </p:txBody>
      </p:sp>
    </p:spTree>
    <p:extLst>
      <p:ext uri="{BB962C8B-B14F-4D97-AF65-F5344CB8AC3E}">
        <p14:creationId xmlns:p14="http://schemas.microsoft.com/office/powerpoint/2010/main" val="3830821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34108-C9DA-C84D-AA07-6216FD2D9742}"/>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GB" dirty="0" err="1"/>
              <a:t>Skaidrių</a:t>
            </a:r>
            <a:r>
              <a:rPr lang="en-GB" dirty="0"/>
              <a:t> </a:t>
            </a:r>
            <a:r>
              <a:rPr lang="en-GB" dirty="0" err="1"/>
              <a:t>potemė</a:t>
            </a:r>
            <a:r>
              <a:rPr lang="en-GB" dirty="0"/>
              <a:t>, </a:t>
            </a:r>
            <a:r>
              <a:rPr lang="en-GB" dirty="0" err="1"/>
              <a:t>lektoriai</a:t>
            </a:r>
            <a:r>
              <a:rPr lang="en-GB" dirty="0"/>
              <a:t> </a:t>
            </a:r>
            <a:r>
              <a:rPr lang="en-GB" dirty="0" err="1"/>
              <a:t>ir</a:t>
            </a:r>
            <a:r>
              <a:rPr lang="en-GB" dirty="0"/>
              <a:t> kt.</a:t>
            </a:r>
            <a:endParaRPr lang="en-LT" dirty="0"/>
          </a:p>
        </p:txBody>
      </p:sp>
      <p:sp>
        <p:nvSpPr>
          <p:cNvPr id="3" name="Subtitle 2">
            <a:extLst>
              <a:ext uri="{FF2B5EF4-FFF2-40B4-BE49-F238E27FC236}">
                <a16:creationId xmlns:a16="http://schemas.microsoft.com/office/drawing/2014/main" id="{6FD83E39-2A6C-B242-83D3-48F788F1D3B8}"/>
              </a:ext>
            </a:extLst>
          </p:cNvPr>
          <p:cNvSpPr>
            <a:spLocks noGrp="1"/>
          </p:cNvSpPr>
          <p:nvPr>
            <p:ph type="subTitle" idx="1" hasCustomPrompt="1"/>
          </p:nvPr>
        </p:nvSpPr>
        <p:spPr>
          <a:xfrm>
            <a:off x="1524000" y="4223656"/>
            <a:ext cx="9144000" cy="103414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 </a:t>
            </a:r>
            <a:r>
              <a:rPr lang="en-GB" dirty="0" err="1"/>
              <a:t>tekstas</a:t>
            </a:r>
            <a:r>
              <a:rPr lang="en-GB" dirty="0"/>
              <a:t> - </a:t>
            </a:r>
            <a:r>
              <a:rPr lang="en-GB" dirty="0" err="1"/>
              <a:t>jei</a:t>
            </a:r>
            <a:r>
              <a:rPr lang="en-GB" dirty="0"/>
              <a:t> </a:t>
            </a:r>
            <a:r>
              <a:rPr lang="en-GB" dirty="0" err="1"/>
              <a:t>nereikalingas</a:t>
            </a:r>
            <a:r>
              <a:rPr lang="en-GB" dirty="0"/>
              <a:t>, </a:t>
            </a:r>
            <a:r>
              <a:rPr lang="en-GB" dirty="0" err="1"/>
              <a:t>ištriname</a:t>
            </a:r>
            <a:r>
              <a:rPr lang="en-GB" dirty="0"/>
              <a:t> </a:t>
            </a:r>
            <a:r>
              <a:rPr lang="en-GB" dirty="0" err="1"/>
              <a:t>blokelį</a:t>
            </a:r>
            <a:endParaRPr lang="en-LT" dirty="0"/>
          </a:p>
        </p:txBody>
      </p:sp>
    </p:spTree>
    <p:extLst>
      <p:ext uri="{BB962C8B-B14F-4D97-AF65-F5344CB8AC3E}">
        <p14:creationId xmlns:p14="http://schemas.microsoft.com/office/powerpoint/2010/main" val="703130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A1AD-7756-7F40-B73F-B48B1952BE0D}"/>
              </a:ext>
            </a:extLst>
          </p:cNvPr>
          <p:cNvSpPr>
            <a:spLocks noGrp="1"/>
          </p:cNvSpPr>
          <p:nvPr>
            <p:ph type="ctrTitle" hasCustomPrompt="1"/>
          </p:nvPr>
        </p:nvSpPr>
        <p:spPr>
          <a:xfrm>
            <a:off x="5736770" y="1122363"/>
            <a:ext cx="4931229" cy="2387600"/>
          </a:xfrm>
        </p:spPr>
        <p:txBody>
          <a:bodyPr anchor="b"/>
          <a:lstStyle>
            <a:lvl1pPr algn="ctr">
              <a:defRPr sz="6000"/>
            </a:lvl1pPr>
          </a:lstStyle>
          <a:p>
            <a:r>
              <a:rPr lang="en-GB" dirty="0" err="1"/>
              <a:t>Ačiū</a:t>
            </a:r>
            <a:r>
              <a:rPr lang="en-GB" dirty="0"/>
              <a:t> </a:t>
            </a:r>
            <a:r>
              <a:rPr lang="en-GB" dirty="0" err="1"/>
              <a:t>už</a:t>
            </a:r>
            <a:r>
              <a:rPr lang="en-GB" dirty="0"/>
              <a:t> </a:t>
            </a:r>
            <a:r>
              <a:rPr lang="en-GB" dirty="0" err="1"/>
              <a:t>dėmesį</a:t>
            </a:r>
            <a:endParaRPr lang="en-LT" dirty="0"/>
          </a:p>
        </p:txBody>
      </p:sp>
      <p:sp>
        <p:nvSpPr>
          <p:cNvPr id="3" name="Subtitle 2">
            <a:extLst>
              <a:ext uri="{FF2B5EF4-FFF2-40B4-BE49-F238E27FC236}">
                <a16:creationId xmlns:a16="http://schemas.microsoft.com/office/drawing/2014/main" id="{EDC59835-3B9D-8546-B23A-614C5768843C}"/>
              </a:ext>
            </a:extLst>
          </p:cNvPr>
          <p:cNvSpPr>
            <a:spLocks noGrp="1"/>
          </p:cNvSpPr>
          <p:nvPr>
            <p:ph type="subTitle" idx="1" hasCustomPrompt="1"/>
          </p:nvPr>
        </p:nvSpPr>
        <p:spPr>
          <a:xfrm>
            <a:off x="5736770" y="3951514"/>
            <a:ext cx="4931229" cy="130628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Kontaktai</a:t>
            </a:r>
            <a:r>
              <a:rPr lang="en-GB" dirty="0"/>
              <a:t> </a:t>
            </a:r>
            <a:r>
              <a:rPr lang="en-GB" dirty="0" err="1"/>
              <a:t>arba</a:t>
            </a:r>
            <a:endParaRPr lang="en-GB" dirty="0"/>
          </a:p>
          <a:p>
            <a:r>
              <a:rPr lang="en-GB" dirty="0" err="1"/>
              <a:t>interneto</a:t>
            </a:r>
            <a:r>
              <a:rPr lang="en-GB" dirty="0"/>
              <a:t> </a:t>
            </a:r>
            <a:r>
              <a:rPr lang="en-GB" dirty="0" err="1"/>
              <a:t>svetainė</a:t>
            </a:r>
            <a:endParaRPr lang="en-LT" dirty="0"/>
          </a:p>
        </p:txBody>
      </p:sp>
    </p:spTree>
    <p:extLst>
      <p:ext uri="{BB962C8B-B14F-4D97-AF65-F5344CB8AC3E}">
        <p14:creationId xmlns:p14="http://schemas.microsoft.com/office/powerpoint/2010/main" val="2779502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5BA1D6-E87C-D644-A659-55A05E6E3A99}"/>
              </a:ext>
            </a:extLst>
          </p:cNvPr>
          <p:cNvSpPr>
            <a:spLocks noGrp="1"/>
          </p:cNvSpPr>
          <p:nvPr>
            <p:ph type="pic" idx="1" hasCustomPrompt="1"/>
          </p:nvPr>
        </p:nvSpPr>
        <p:spPr>
          <a:xfrm>
            <a:off x="704056" y="734219"/>
            <a:ext cx="10783888" cy="53895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LT" dirty="0"/>
              <a:t>Pridedame nuotrauką, jei nuotrauka kvadratinė, pasirenkame “aspect ratio – 16:9”</a:t>
            </a:r>
          </a:p>
        </p:txBody>
      </p:sp>
    </p:spTree>
    <p:extLst>
      <p:ext uri="{BB962C8B-B14F-4D97-AF65-F5344CB8AC3E}">
        <p14:creationId xmlns:p14="http://schemas.microsoft.com/office/powerpoint/2010/main" val="3071008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5BA1D6-E87C-D644-A659-55A05E6E3A99}"/>
              </a:ext>
            </a:extLst>
          </p:cNvPr>
          <p:cNvSpPr>
            <a:spLocks noGrp="1"/>
          </p:cNvSpPr>
          <p:nvPr>
            <p:ph type="pic" idx="1"/>
          </p:nvPr>
        </p:nvSpPr>
        <p:spPr>
          <a:xfrm>
            <a:off x="704056" y="734219"/>
            <a:ext cx="5239544" cy="53895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Picture Placeholder 2">
            <a:extLst>
              <a:ext uri="{FF2B5EF4-FFF2-40B4-BE49-F238E27FC236}">
                <a16:creationId xmlns:a16="http://schemas.microsoft.com/office/drawing/2014/main" id="{5E4288CF-3C4B-774B-A196-0643F0EB5B43}"/>
              </a:ext>
            </a:extLst>
          </p:cNvPr>
          <p:cNvSpPr>
            <a:spLocks noGrp="1"/>
          </p:cNvSpPr>
          <p:nvPr>
            <p:ph type="pic" idx="10"/>
          </p:nvPr>
        </p:nvSpPr>
        <p:spPr>
          <a:xfrm>
            <a:off x="6248400" y="734219"/>
            <a:ext cx="5239544" cy="53895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dirty="0"/>
          </a:p>
        </p:txBody>
      </p:sp>
    </p:spTree>
    <p:extLst>
      <p:ext uri="{BB962C8B-B14F-4D97-AF65-F5344CB8AC3E}">
        <p14:creationId xmlns:p14="http://schemas.microsoft.com/office/powerpoint/2010/main" val="2535526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8A140-3394-DA4A-8A01-C00353BA37C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T"/>
          </a:p>
        </p:txBody>
      </p:sp>
      <p:sp>
        <p:nvSpPr>
          <p:cNvPr id="3" name="Subtitle 2">
            <a:extLst>
              <a:ext uri="{FF2B5EF4-FFF2-40B4-BE49-F238E27FC236}">
                <a16:creationId xmlns:a16="http://schemas.microsoft.com/office/drawing/2014/main" id="{3836DCF6-CFF1-CD43-BE23-F32EBD5FB9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T"/>
          </a:p>
        </p:txBody>
      </p:sp>
      <p:sp>
        <p:nvSpPr>
          <p:cNvPr id="4" name="Date Placeholder 3">
            <a:extLst>
              <a:ext uri="{FF2B5EF4-FFF2-40B4-BE49-F238E27FC236}">
                <a16:creationId xmlns:a16="http://schemas.microsoft.com/office/drawing/2014/main" id="{89559E03-7D6C-9549-95CF-4A33A02A9E18}"/>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8EBBE7C6-0EF0-9F4B-8607-F2C8972B3A3E}"/>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6AD199FB-F725-9B41-B7B1-5AAF47E2F04C}"/>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3611322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F07D6-63DE-DC41-8586-98CD14A6046C}"/>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64263ECF-292E-C943-BB39-941AF8EB943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BB3F0A33-9EAF-4F46-9587-21281736D607}"/>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1DA8D0BC-7264-AC45-B54F-247865D7E93D}"/>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0EEDCB01-B01B-2342-AE13-5B7D62E8232D}"/>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418848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C0FC-6E09-5C42-A594-A481FD081C1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LT"/>
          </a:p>
        </p:txBody>
      </p:sp>
      <p:sp>
        <p:nvSpPr>
          <p:cNvPr id="3" name="Text Placeholder 2">
            <a:extLst>
              <a:ext uri="{FF2B5EF4-FFF2-40B4-BE49-F238E27FC236}">
                <a16:creationId xmlns:a16="http://schemas.microsoft.com/office/drawing/2014/main" id="{56B5AEFE-3233-E644-889F-0711422CA1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E02B774-65DE-DE41-BDA4-8591BD7A9BD1}"/>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59D10501-AFF7-9F40-BE3D-3C1BA58A1F91}"/>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9830ED36-8AE6-1741-A419-695AD440FC9E}"/>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3890178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2F97A-771F-464A-9A08-C638C0886608}"/>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DA67D83E-2D14-3E42-AC73-A41E12BDCEB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Content Placeholder 3">
            <a:extLst>
              <a:ext uri="{FF2B5EF4-FFF2-40B4-BE49-F238E27FC236}">
                <a16:creationId xmlns:a16="http://schemas.microsoft.com/office/drawing/2014/main" id="{9083D29D-D889-C747-BC0F-C06BC64A6AF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Date Placeholder 4">
            <a:extLst>
              <a:ext uri="{FF2B5EF4-FFF2-40B4-BE49-F238E27FC236}">
                <a16:creationId xmlns:a16="http://schemas.microsoft.com/office/drawing/2014/main" id="{253CD652-6237-0E46-AC69-EA6A0E8604B2}"/>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6" name="Footer Placeholder 5">
            <a:extLst>
              <a:ext uri="{FF2B5EF4-FFF2-40B4-BE49-F238E27FC236}">
                <a16:creationId xmlns:a16="http://schemas.microsoft.com/office/drawing/2014/main" id="{C2DC6B8F-1E5C-D848-91F1-2626A8C92D00}"/>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7" name="Slide Number Placeholder 6">
            <a:extLst>
              <a:ext uri="{FF2B5EF4-FFF2-40B4-BE49-F238E27FC236}">
                <a16:creationId xmlns:a16="http://schemas.microsoft.com/office/drawing/2014/main" id="{14ACA7A9-37E6-DF40-8C71-21A8F7DE35A3}"/>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3381361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ECF43-E6D1-D541-8D90-A84CDB0457D3}"/>
              </a:ext>
            </a:extLst>
          </p:cNvPr>
          <p:cNvSpPr>
            <a:spLocks noGrp="1"/>
          </p:cNvSpPr>
          <p:nvPr>
            <p:ph type="title"/>
          </p:nvPr>
        </p:nvSpPr>
        <p:spPr>
          <a:xfrm>
            <a:off x="839788" y="365125"/>
            <a:ext cx="10515600" cy="1325563"/>
          </a:xfrm>
        </p:spPr>
        <p:txBody>
          <a:bodyPr/>
          <a:lstStyle/>
          <a:p>
            <a:r>
              <a:rPr lang="en-GB"/>
              <a:t>Click to edit Master title style</a:t>
            </a:r>
            <a:endParaRPr lang="en-LT"/>
          </a:p>
        </p:txBody>
      </p:sp>
      <p:sp>
        <p:nvSpPr>
          <p:cNvPr id="3" name="Text Placeholder 2">
            <a:extLst>
              <a:ext uri="{FF2B5EF4-FFF2-40B4-BE49-F238E27FC236}">
                <a16:creationId xmlns:a16="http://schemas.microsoft.com/office/drawing/2014/main" id="{E2A4BAD4-F3FA-D44C-906B-0B2C25E38B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D2E4237-96D1-7B40-A64D-21B48928353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Text Placeholder 4">
            <a:extLst>
              <a:ext uri="{FF2B5EF4-FFF2-40B4-BE49-F238E27FC236}">
                <a16:creationId xmlns:a16="http://schemas.microsoft.com/office/drawing/2014/main" id="{905D42E5-B9FC-2748-84EC-15C6F016C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CA0186F-B798-8C46-A119-155143A113C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7" name="Date Placeholder 6">
            <a:extLst>
              <a:ext uri="{FF2B5EF4-FFF2-40B4-BE49-F238E27FC236}">
                <a16:creationId xmlns:a16="http://schemas.microsoft.com/office/drawing/2014/main" id="{4B29B5EF-8A62-6C4D-87F9-44862202F60F}"/>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8" name="Footer Placeholder 7">
            <a:extLst>
              <a:ext uri="{FF2B5EF4-FFF2-40B4-BE49-F238E27FC236}">
                <a16:creationId xmlns:a16="http://schemas.microsoft.com/office/drawing/2014/main" id="{21CAB1C6-21AD-D847-9012-779593B0D02B}"/>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9" name="Slide Number Placeholder 8">
            <a:extLst>
              <a:ext uri="{FF2B5EF4-FFF2-40B4-BE49-F238E27FC236}">
                <a16:creationId xmlns:a16="http://schemas.microsoft.com/office/drawing/2014/main" id="{290F0F44-F147-7F41-A50B-82006226AF31}"/>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1674431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CCFCC-B7B5-BB4E-BF7D-7F46C1071CDC}"/>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21DE9F38-1464-5348-96D3-E110739AD7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Tree>
    <p:extLst>
      <p:ext uri="{BB962C8B-B14F-4D97-AF65-F5344CB8AC3E}">
        <p14:creationId xmlns:p14="http://schemas.microsoft.com/office/powerpoint/2010/main" val="3416612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7ACAE-2FBD-6146-87D0-7E70D8104B5C}"/>
              </a:ext>
            </a:extLst>
          </p:cNvPr>
          <p:cNvSpPr>
            <a:spLocks noGrp="1"/>
          </p:cNvSpPr>
          <p:nvPr>
            <p:ph type="title"/>
          </p:nvPr>
        </p:nvSpPr>
        <p:spPr/>
        <p:txBody>
          <a:bodyPr/>
          <a:lstStyle/>
          <a:p>
            <a:r>
              <a:rPr lang="en-GB"/>
              <a:t>Click to edit Master title style</a:t>
            </a:r>
            <a:endParaRPr lang="en-LT"/>
          </a:p>
        </p:txBody>
      </p:sp>
      <p:sp>
        <p:nvSpPr>
          <p:cNvPr id="3" name="Date Placeholder 2">
            <a:extLst>
              <a:ext uri="{FF2B5EF4-FFF2-40B4-BE49-F238E27FC236}">
                <a16:creationId xmlns:a16="http://schemas.microsoft.com/office/drawing/2014/main" id="{0B29A4B9-EAB3-C24A-B3FA-A06B8EAF5B84}"/>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4" name="Footer Placeholder 3">
            <a:extLst>
              <a:ext uri="{FF2B5EF4-FFF2-40B4-BE49-F238E27FC236}">
                <a16:creationId xmlns:a16="http://schemas.microsoft.com/office/drawing/2014/main" id="{39611B61-46D3-244C-8779-17A06411E2AA}"/>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5" name="Slide Number Placeholder 4">
            <a:extLst>
              <a:ext uri="{FF2B5EF4-FFF2-40B4-BE49-F238E27FC236}">
                <a16:creationId xmlns:a16="http://schemas.microsoft.com/office/drawing/2014/main" id="{729C7062-68B8-5E41-9D18-D8EA3984CA79}"/>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4276124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8E0E14-A696-1A48-A2EB-2A28F18BDD0F}"/>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3" name="Footer Placeholder 2">
            <a:extLst>
              <a:ext uri="{FF2B5EF4-FFF2-40B4-BE49-F238E27FC236}">
                <a16:creationId xmlns:a16="http://schemas.microsoft.com/office/drawing/2014/main" id="{683C9D69-462B-774E-A81B-332C56EED88D}"/>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4" name="Slide Number Placeholder 3">
            <a:extLst>
              <a:ext uri="{FF2B5EF4-FFF2-40B4-BE49-F238E27FC236}">
                <a16:creationId xmlns:a16="http://schemas.microsoft.com/office/drawing/2014/main" id="{4CB258F1-732D-BA4C-81AF-68F683DD9EB5}"/>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1689267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99E02-F114-5743-9410-2D89EEE480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Content Placeholder 2">
            <a:extLst>
              <a:ext uri="{FF2B5EF4-FFF2-40B4-BE49-F238E27FC236}">
                <a16:creationId xmlns:a16="http://schemas.microsoft.com/office/drawing/2014/main" id="{7A416BDF-A3EA-534A-A5F5-6303B18D31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Text Placeholder 3">
            <a:extLst>
              <a:ext uri="{FF2B5EF4-FFF2-40B4-BE49-F238E27FC236}">
                <a16:creationId xmlns:a16="http://schemas.microsoft.com/office/drawing/2014/main" id="{AD263816-F411-C04A-8A23-1104271F7E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803CB23-420F-DC40-AC1B-764B69FA87CC}"/>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6" name="Footer Placeholder 5">
            <a:extLst>
              <a:ext uri="{FF2B5EF4-FFF2-40B4-BE49-F238E27FC236}">
                <a16:creationId xmlns:a16="http://schemas.microsoft.com/office/drawing/2014/main" id="{4C07F331-415B-8549-8350-F2FC661D20F0}"/>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7" name="Slide Number Placeholder 6">
            <a:extLst>
              <a:ext uri="{FF2B5EF4-FFF2-40B4-BE49-F238E27FC236}">
                <a16:creationId xmlns:a16="http://schemas.microsoft.com/office/drawing/2014/main" id="{2E997878-1EB0-5145-B4FF-4EC4237FCEC7}"/>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1007983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A56EB-5D13-E649-A2DA-18E554ADFA66}"/>
              </a:ext>
            </a:extLst>
          </p:cNvPr>
          <p:cNvSpPr>
            <a:spLocks noGrp="1"/>
          </p:cNvSpPr>
          <p:nvPr>
            <p:ph type="title"/>
          </p:nvPr>
        </p:nvSpPr>
        <p:spPr/>
        <p:txBody>
          <a:bodyPr/>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7DDA6BA7-1E60-3546-AB69-6BD595CF33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90D08017-D93C-FD40-AE25-4B73467DD757}"/>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F7F46C3A-7EDB-C848-BEAC-10A8B792CF18}"/>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44BD146A-F4AA-A242-A987-C32A73CEF498}"/>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371526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31E19-9637-6C4D-BD5C-B6A6030710B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0B26306-1396-5D4F-91A6-DC534D7D6A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B268BFDF-DD70-A24C-B2AF-9520BA4289AD}"/>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2F8B7470-2EA0-EA41-ACEC-F16F6BBD825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948A2649-C467-D04F-9F7F-EBFDDF3FD655}"/>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3D56D106-6FEF-784B-A7FA-D6C22C779F41}"/>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60B5D77B-EE8B-3040-9308-66BB0EA6AC91}" type="slidenum">
              <a:rPr lang="en-LT" smtClean="0"/>
              <a:pPr/>
              <a:t>‹#›</a:t>
            </a:fld>
            <a:endParaRPr lang="en-LT" dirty="0"/>
          </a:p>
        </p:txBody>
      </p:sp>
    </p:spTree>
    <p:extLst>
      <p:ext uri="{BB962C8B-B14F-4D97-AF65-F5344CB8AC3E}">
        <p14:creationId xmlns:p14="http://schemas.microsoft.com/office/powerpoint/2010/main" val="3815859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BD0A-FFEC-0C4C-8F3E-0F08F3458FB1}"/>
              </a:ext>
            </a:extLst>
          </p:cNvPr>
          <p:cNvSpPr>
            <a:spLocks noGrp="1"/>
          </p:cNvSpPr>
          <p:nvPr>
            <p:ph type="ctrTitle"/>
          </p:nvPr>
        </p:nvSpPr>
        <p:spPr>
          <a:xfrm>
            <a:off x="2631281" y="1209448"/>
            <a:ext cx="6929437" cy="3006725"/>
          </a:xfrm>
        </p:spPr>
        <p:txBody>
          <a:bodyPr anchor="t">
            <a:normAutofit/>
          </a:bodyPr>
          <a:lstStyle>
            <a:lvl1pPr algn="ctr">
              <a:defRPr sz="4800" b="1">
                <a:solidFill>
                  <a:schemeClr val="tx1"/>
                </a:solidFill>
                <a:latin typeface="Montserrat" pitchFamily="2" charset="77"/>
              </a:defRPr>
            </a:lvl1pPr>
          </a:lstStyle>
          <a:p>
            <a:r>
              <a:rPr lang="en-GB" dirty="0"/>
              <a:t>Click to edit Master title style</a:t>
            </a:r>
            <a:endParaRPr lang="en-LT" dirty="0"/>
          </a:p>
        </p:txBody>
      </p:sp>
      <p:sp>
        <p:nvSpPr>
          <p:cNvPr id="3" name="Subtitle 2">
            <a:extLst>
              <a:ext uri="{FF2B5EF4-FFF2-40B4-BE49-F238E27FC236}">
                <a16:creationId xmlns:a16="http://schemas.microsoft.com/office/drawing/2014/main" id="{FD0C6EE4-8AC7-3B47-9409-DA6400ADFB2C}"/>
              </a:ext>
            </a:extLst>
          </p:cNvPr>
          <p:cNvSpPr>
            <a:spLocks noGrp="1"/>
          </p:cNvSpPr>
          <p:nvPr>
            <p:ph type="subTitle" idx="1" hasCustomPrompt="1"/>
          </p:nvPr>
        </p:nvSpPr>
        <p:spPr>
          <a:xfrm>
            <a:off x="2631281" y="4787674"/>
            <a:ext cx="6929437" cy="1471611"/>
          </a:xfrm>
        </p:spPr>
        <p:txBody>
          <a:bodyPr>
            <a:normAutofit/>
          </a:bodyPr>
          <a:lstStyle>
            <a:lvl1pPr marL="0" indent="0" algn="ctr">
              <a:buNone/>
              <a:defRPr sz="2000">
                <a:solidFill>
                  <a:schemeClr val="tx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Instructors:</a:t>
            </a:r>
          </a:p>
          <a:p>
            <a:r>
              <a:rPr lang="en-GB" dirty="0"/>
              <a:t>Linas </a:t>
            </a:r>
            <a:r>
              <a:rPr lang="en-GB" dirty="0" err="1"/>
              <a:t>Katilius</a:t>
            </a:r>
            <a:r>
              <a:rPr lang="en-GB" dirty="0"/>
              <a:t> – Head of Training Department at SDG</a:t>
            </a:r>
          </a:p>
          <a:p>
            <a:r>
              <a:rPr lang="en-GB" dirty="0"/>
              <a:t>Gintautas </a:t>
            </a:r>
            <a:r>
              <a:rPr lang="en-GB" dirty="0" err="1"/>
              <a:t>Žemaitis</a:t>
            </a:r>
            <a:r>
              <a:rPr lang="en-GB" dirty="0"/>
              <a:t> – Fire safety instructor at SDG</a:t>
            </a:r>
            <a:endParaRPr lang="en-LT" dirty="0"/>
          </a:p>
        </p:txBody>
      </p:sp>
    </p:spTree>
    <p:extLst>
      <p:ext uri="{BB962C8B-B14F-4D97-AF65-F5344CB8AC3E}">
        <p14:creationId xmlns:p14="http://schemas.microsoft.com/office/powerpoint/2010/main" val="1205297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B0533-7ED8-1746-8B82-BF755851F52F}"/>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B1EA7FD3-1094-5F42-B39B-F856583BE07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EB509BC7-10CF-B449-BC5B-2EE51C80ECD7}"/>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5" name="Footer Placeholder 4">
            <a:extLst>
              <a:ext uri="{FF2B5EF4-FFF2-40B4-BE49-F238E27FC236}">
                <a16:creationId xmlns:a16="http://schemas.microsoft.com/office/drawing/2014/main" id="{6AB36E0A-0DCD-8D46-9B4E-4CFCEBC9A43B}"/>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F344F17E-0221-5045-AC72-81230D10A6C4}"/>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40046608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CA7E-481C-4D4C-9A42-CD8EEC4F56B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LT"/>
          </a:p>
        </p:txBody>
      </p:sp>
      <p:sp>
        <p:nvSpPr>
          <p:cNvPr id="3" name="Text Placeholder 2">
            <a:extLst>
              <a:ext uri="{FF2B5EF4-FFF2-40B4-BE49-F238E27FC236}">
                <a16:creationId xmlns:a16="http://schemas.microsoft.com/office/drawing/2014/main" id="{ACDB0881-0D09-2745-A45C-93D47BEE27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3D17454-C093-2444-A0A7-48EB0A0E3D34}"/>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5" name="Footer Placeholder 4">
            <a:extLst>
              <a:ext uri="{FF2B5EF4-FFF2-40B4-BE49-F238E27FC236}">
                <a16:creationId xmlns:a16="http://schemas.microsoft.com/office/drawing/2014/main" id="{07D96C39-A893-544A-8D20-62E222871A0A}"/>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A780E35A-BBC7-0C49-A98B-837C485468A9}"/>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28104564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782B-A064-0D40-B314-E0607D223D9A}"/>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2F28BEFF-EB11-7344-B601-6B34867D8B7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Content Placeholder 3">
            <a:extLst>
              <a:ext uri="{FF2B5EF4-FFF2-40B4-BE49-F238E27FC236}">
                <a16:creationId xmlns:a16="http://schemas.microsoft.com/office/drawing/2014/main" id="{888D663A-604B-E04B-A095-7CF2AF29EF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Date Placeholder 4">
            <a:extLst>
              <a:ext uri="{FF2B5EF4-FFF2-40B4-BE49-F238E27FC236}">
                <a16:creationId xmlns:a16="http://schemas.microsoft.com/office/drawing/2014/main" id="{2E4CFFD3-E4B5-574E-8974-C435DF27DA7F}"/>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6" name="Footer Placeholder 5">
            <a:extLst>
              <a:ext uri="{FF2B5EF4-FFF2-40B4-BE49-F238E27FC236}">
                <a16:creationId xmlns:a16="http://schemas.microsoft.com/office/drawing/2014/main" id="{950AA322-D684-C646-9447-762A9996BEB3}"/>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7" name="Slide Number Placeholder 6">
            <a:extLst>
              <a:ext uri="{FF2B5EF4-FFF2-40B4-BE49-F238E27FC236}">
                <a16:creationId xmlns:a16="http://schemas.microsoft.com/office/drawing/2014/main" id="{0FF09811-29C1-5045-9A59-AD5F48ED5F3E}"/>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3165254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8EF7F-7755-C942-BD3B-7D9C0464219F}"/>
              </a:ext>
            </a:extLst>
          </p:cNvPr>
          <p:cNvSpPr>
            <a:spLocks noGrp="1"/>
          </p:cNvSpPr>
          <p:nvPr>
            <p:ph type="title"/>
          </p:nvPr>
        </p:nvSpPr>
        <p:spPr>
          <a:xfrm>
            <a:off x="839788" y="365125"/>
            <a:ext cx="10515600" cy="1325563"/>
          </a:xfrm>
        </p:spPr>
        <p:txBody>
          <a:bodyPr/>
          <a:lstStyle/>
          <a:p>
            <a:r>
              <a:rPr lang="en-GB"/>
              <a:t>Click to edit Master title style</a:t>
            </a:r>
            <a:endParaRPr lang="en-LT"/>
          </a:p>
        </p:txBody>
      </p:sp>
      <p:sp>
        <p:nvSpPr>
          <p:cNvPr id="3" name="Text Placeholder 2">
            <a:extLst>
              <a:ext uri="{FF2B5EF4-FFF2-40B4-BE49-F238E27FC236}">
                <a16:creationId xmlns:a16="http://schemas.microsoft.com/office/drawing/2014/main" id="{1BE72171-1949-6F42-B88F-065A24CCDD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7AE5386-6A29-214F-83A4-4245A5ADA5C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Text Placeholder 4">
            <a:extLst>
              <a:ext uri="{FF2B5EF4-FFF2-40B4-BE49-F238E27FC236}">
                <a16:creationId xmlns:a16="http://schemas.microsoft.com/office/drawing/2014/main" id="{F31D101E-4966-4D42-9C92-1028AB30D9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DA18C4-C73C-224C-BA38-6C03DAE5D06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7" name="Date Placeholder 6">
            <a:extLst>
              <a:ext uri="{FF2B5EF4-FFF2-40B4-BE49-F238E27FC236}">
                <a16:creationId xmlns:a16="http://schemas.microsoft.com/office/drawing/2014/main" id="{3727C4AA-97A3-F844-94C3-9F518A02AF6B}"/>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8" name="Footer Placeholder 7">
            <a:extLst>
              <a:ext uri="{FF2B5EF4-FFF2-40B4-BE49-F238E27FC236}">
                <a16:creationId xmlns:a16="http://schemas.microsoft.com/office/drawing/2014/main" id="{71DFB587-A4A8-A14F-8478-7086758D1AFF}"/>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9" name="Slide Number Placeholder 8">
            <a:extLst>
              <a:ext uri="{FF2B5EF4-FFF2-40B4-BE49-F238E27FC236}">
                <a16:creationId xmlns:a16="http://schemas.microsoft.com/office/drawing/2014/main" id="{0B2AAE84-2829-B142-AD56-5A4E40378BCF}"/>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30476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2DAE-05A4-9D44-BB9F-FA669BDE6C7A}"/>
              </a:ext>
            </a:extLst>
          </p:cNvPr>
          <p:cNvSpPr>
            <a:spLocks noGrp="1"/>
          </p:cNvSpPr>
          <p:nvPr>
            <p:ph type="title"/>
          </p:nvPr>
        </p:nvSpPr>
        <p:spPr/>
        <p:txBody>
          <a:bodyPr/>
          <a:lstStyle/>
          <a:p>
            <a:r>
              <a:rPr lang="en-GB" dirty="0"/>
              <a:t>Click to edit Master title style</a:t>
            </a:r>
            <a:endParaRPr lang="en-LT" dirty="0"/>
          </a:p>
        </p:txBody>
      </p:sp>
    </p:spTree>
    <p:extLst>
      <p:ext uri="{BB962C8B-B14F-4D97-AF65-F5344CB8AC3E}">
        <p14:creationId xmlns:p14="http://schemas.microsoft.com/office/powerpoint/2010/main" val="1040244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990E4-4B6E-0E43-B095-53B66616B2BC}"/>
              </a:ext>
            </a:extLst>
          </p:cNvPr>
          <p:cNvSpPr>
            <a:spLocks noGrp="1"/>
          </p:cNvSpPr>
          <p:nvPr>
            <p:ph type="title"/>
          </p:nvPr>
        </p:nvSpPr>
        <p:spPr/>
        <p:txBody>
          <a:bodyPr/>
          <a:lstStyle/>
          <a:p>
            <a:r>
              <a:rPr lang="en-GB"/>
              <a:t>Click to edit Master title style</a:t>
            </a:r>
            <a:endParaRPr lang="en-LT"/>
          </a:p>
        </p:txBody>
      </p:sp>
      <p:sp>
        <p:nvSpPr>
          <p:cNvPr id="3" name="Date Placeholder 2">
            <a:extLst>
              <a:ext uri="{FF2B5EF4-FFF2-40B4-BE49-F238E27FC236}">
                <a16:creationId xmlns:a16="http://schemas.microsoft.com/office/drawing/2014/main" id="{7CCC311D-6A76-7043-8652-F324D03F0C89}"/>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4" name="Footer Placeholder 3">
            <a:extLst>
              <a:ext uri="{FF2B5EF4-FFF2-40B4-BE49-F238E27FC236}">
                <a16:creationId xmlns:a16="http://schemas.microsoft.com/office/drawing/2014/main" id="{BE0A6425-5FC5-3148-A3F4-60420EA5EA47}"/>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5" name="Slide Number Placeholder 4">
            <a:extLst>
              <a:ext uri="{FF2B5EF4-FFF2-40B4-BE49-F238E27FC236}">
                <a16:creationId xmlns:a16="http://schemas.microsoft.com/office/drawing/2014/main" id="{E2A00072-B748-B343-88AE-5C18394082D8}"/>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2957492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FC52DD-2AFF-E146-85A7-CF650FA0FC56}"/>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3" name="Footer Placeholder 2">
            <a:extLst>
              <a:ext uri="{FF2B5EF4-FFF2-40B4-BE49-F238E27FC236}">
                <a16:creationId xmlns:a16="http://schemas.microsoft.com/office/drawing/2014/main" id="{BB24FBD6-2A80-004E-B671-99251C8BED6E}"/>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4" name="Slide Number Placeholder 3">
            <a:extLst>
              <a:ext uri="{FF2B5EF4-FFF2-40B4-BE49-F238E27FC236}">
                <a16:creationId xmlns:a16="http://schemas.microsoft.com/office/drawing/2014/main" id="{016AC780-91C5-E948-9FE9-B7666A72F9D7}"/>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832016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C228B-EF77-7C4F-A33C-8B505B23294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Content Placeholder 2">
            <a:extLst>
              <a:ext uri="{FF2B5EF4-FFF2-40B4-BE49-F238E27FC236}">
                <a16:creationId xmlns:a16="http://schemas.microsoft.com/office/drawing/2014/main" id="{A330A95A-0D19-AF47-AB7B-A543F593FF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Text Placeholder 3">
            <a:extLst>
              <a:ext uri="{FF2B5EF4-FFF2-40B4-BE49-F238E27FC236}">
                <a16:creationId xmlns:a16="http://schemas.microsoft.com/office/drawing/2014/main" id="{017E2C92-06B3-614A-B9BA-5596748A6C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A8181C6-473D-B547-9F9D-F2EACB7B7BFC}"/>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6" name="Footer Placeholder 5">
            <a:extLst>
              <a:ext uri="{FF2B5EF4-FFF2-40B4-BE49-F238E27FC236}">
                <a16:creationId xmlns:a16="http://schemas.microsoft.com/office/drawing/2014/main" id="{49EEC2E4-8A87-0D4A-915A-757D68609A64}"/>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7" name="Slide Number Placeholder 6">
            <a:extLst>
              <a:ext uri="{FF2B5EF4-FFF2-40B4-BE49-F238E27FC236}">
                <a16:creationId xmlns:a16="http://schemas.microsoft.com/office/drawing/2014/main" id="{8B1B1AB1-794F-3047-A750-68C0E8C76252}"/>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3351494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17A4-A7A3-8F45-B539-16EECAA7F43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Picture Placeholder 2">
            <a:extLst>
              <a:ext uri="{FF2B5EF4-FFF2-40B4-BE49-F238E27FC236}">
                <a16:creationId xmlns:a16="http://schemas.microsoft.com/office/drawing/2014/main" id="{EF570056-0A2D-1147-8E1B-BE8FA2A4FE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Text Placeholder 3">
            <a:extLst>
              <a:ext uri="{FF2B5EF4-FFF2-40B4-BE49-F238E27FC236}">
                <a16:creationId xmlns:a16="http://schemas.microsoft.com/office/drawing/2014/main" id="{F557604B-CD31-734F-8FEA-E779E39661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A4A33A-5D55-A148-A58F-11A9390D664E}"/>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6" name="Footer Placeholder 5">
            <a:extLst>
              <a:ext uri="{FF2B5EF4-FFF2-40B4-BE49-F238E27FC236}">
                <a16:creationId xmlns:a16="http://schemas.microsoft.com/office/drawing/2014/main" id="{22A363FE-5EF6-6241-96D8-FC8E194E3C9E}"/>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7" name="Slide Number Placeholder 6">
            <a:extLst>
              <a:ext uri="{FF2B5EF4-FFF2-40B4-BE49-F238E27FC236}">
                <a16:creationId xmlns:a16="http://schemas.microsoft.com/office/drawing/2014/main" id="{19765722-478D-0E4C-9843-94D6968D3310}"/>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226395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04762-A30F-7C4F-B3A2-D0C5E6D7E683}"/>
              </a:ext>
            </a:extLst>
          </p:cNvPr>
          <p:cNvSpPr>
            <a:spLocks noGrp="1"/>
          </p:cNvSpPr>
          <p:nvPr>
            <p:ph type="title"/>
          </p:nvPr>
        </p:nvSpPr>
        <p:spPr/>
        <p:txBody>
          <a:bodyPr/>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B5003B9D-D733-FD4F-A80B-97F379C5701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D8A90611-3BBA-7046-BF03-54866AE0F9C1}"/>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5" name="Footer Placeholder 4">
            <a:extLst>
              <a:ext uri="{FF2B5EF4-FFF2-40B4-BE49-F238E27FC236}">
                <a16:creationId xmlns:a16="http://schemas.microsoft.com/office/drawing/2014/main" id="{749FFB33-5492-8942-A8A2-543A80E049CF}"/>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457C6E2C-6E6E-C84E-8735-038D0644F56C}"/>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4379536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976AC9-3161-CD4C-8016-575C375AB20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3223016-904D-3E4D-BF3A-656DA15A6FF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22F1ED54-CD99-9643-90E3-87FD500B99C8}"/>
              </a:ext>
            </a:extLst>
          </p:cNvPr>
          <p:cNvSpPr>
            <a:spLocks noGrp="1"/>
          </p:cNvSpPr>
          <p:nvPr>
            <p:ph type="dt" sz="half" idx="10"/>
          </p:nvPr>
        </p:nvSpPr>
        <p:spPr>
          <a:xfrm>
            <a:off x="838200" y="6356350"/>
            <a:ext cx="2743200" cy="365125"/>
          </a:xfrm>
          <a:prstGeom prst="rect">
            <a:avLst/>
          </a:prstGeom>
        </p:spPr>
        <p:txBody>
          <a:bodyPr/>
          <a:lstStyle>
            <a:lvl1pPr>
              <a:defRPr>
                <a:latin typeface="Century Gothic" panose="020B0502020202020204" pitchFamily="34" charset="0"/>
              </a:defRPr>
            </a:lvl1pPr>
          </a:lstStyle>
          <a:p>
            <a:fld id="{A44F1F86-6D12-2246-ABFD-7677105A4643}" type="datetimeFigureOut">
              <a:rPr lang="en-LT" smtClean="0"/>
              <a:pPr/>
              <a:t>05/13/2026</a:t>
            </a:fld>
            <a:endParaRPr lang="en-LT" dirty="0"/>
          </a:p>
        </p:txBody>
      </p:sp>
      <p:sp>
        <p:nvSpPr>
          <p:cNvPr id="5" name="Footer Placeholder 4">
            <a:extLst>
              <a:ext uri="{FF2B5EF4-FFF2-40B4-BE49-F238E27FC236}">
                <a16:creationId xmlns:a16="http://schemas.microsoft.com/office/drawing/2014/main" id="{B21E0DAD-1722-9D4D-8BF6-CA99C77CB8EB}"/>
              </a:ext>
            </a:extLst>
          </p:cNvPr>
          <p:cNvSpPr>
            <a:spLocks noGrp="1"/>
          </p:cNvSpPr>
          <p:nvPr>
            <p:ph type="ftr" sz="quarter" idx="11"/>
          </p:nvPr>
        </p:nvSpPr>
        <p:spPr>
          <a:xfrm>
            <a:off x="4038600" y="6356350"/>
            <a:ext cx="4114800" cy="365125"/>
          </a:xfrm>
          <a:prstGeom prst="rect">
            <a:avLst/>
          </a:prstGeom>
        </p:spPr>
        <p:txBody>
          <a:bodyPr/>
          <a:lstStyle>
            <a:lvl1pPr>
              <a:defRPr>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6693FAA1-23AE-E646-BECF-97453B84BFDF}"/>
              </a:ext>
            </a:extLst>
          </p:cNvPr>
          <p:cNvSpPr>
            <a:spLocks noGrp="1"/>
          </p:cNvSpPr>
          <p:nvPr>
            <p:ph type="sldNum" sz="quarter" idx="12"/>
          </p:nvPr>
        </p:nvSpPr>
        <p:spPr>
          <a:xfrm>
            <a:off x="8610600" y="6356350"/>
            <a:ext cx="2743200" cy="365125"/>
          </a:xfrm>
          <a:prstGeom prst="rect">
            <a:avLst/>
          </a:prstGeom>
        </p:spPr>
        <p:txBody>
          <a:bodyPr/>
          <a:lstStyle>
            <a:lvl1pPr>
              <a:defRPr>
                <a:latin typeface="Century Gothic" panose="020B0502020202020204" pitchFamily="34" charset="0"/>
              </a:defRPr>
            </a:lvl1pPr>
          </a:lstStyle>
          <a:p>
            <a:fld id="{2EEB3E44-5E84-8D4D-AC89-BF6F6D6C0611}" type="slidenum">
              <a:rPr lang="en-LT" smtClean="0"/>
              <a:pPr/>
              <a:t>‹#›</a:t>
            </a:fld>
            <a:endParaRPr lang="en-LT" dirty="0"/>
          </a:p>
        </p:txBody>
      </p:sp>
    </p:spTree>
    <p:extLst>
      <p:ext uri="{BB962C8B-B14F-4D97-AF65-F5344CB8AC3E}">
        <p14:creationId xmlns:p14="http://schemas.microsoft.com/office/powerpoint/2010/main" val="5184763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A41C4-8927-A64D-88AD-2719F81ED1C0}"/>
              </a:ext>
            </a:extLst>
          </p:cNvPr>
          <p:cNvSpPr>
            <a:spLocks noGrp="1"/>
          </p:cNvSpPr>
          <p:nvPr>
            <p:ph type="ctrTitle" hasCustomPrompt="1"/>
          </p:nvPr>
        </p:nvSpPr>
        <p:spPr>
          <a:xfrm>
            <a:off x="576943" y="4354286"/>
            <a:ext cx="6683828" cy="1920648"/>
          </a:xfrm>
        </p:spPr>
        <p:txBody>
          <a:bodyPr anchor="t">
            <a:normAutofit/>
          </a:bodyPr>
          <a:lstStyle>
            <a:lvl1pPr algn="l">
              <a:defRPr sz="5400">
                <a:solidFill>
                  <a:srgbClr val="373435"/>
                </a:solidFill>
              </a:defRPr>
            </a:lvl1pPr>
          </a:lstStyle>
          <a:p>
            <a:r>
              <a:rPr lang="en-GB" dirty="0" err="1"/>
              <a:t>Skaidrių</a:t>
            </a:r>
            <a:r>
              <a:rPr lang="en-GB" dirty="0"/>
              <a:t> </a:t>
            </a:r>
            <a:r>
              <a:rPr lang="en-GB" dirty="0" err="1"/>
              <a:t>pavadinimas</a:t>
            </a:r>
            <a:endParaRPr lang="en-LT" dirty="0"/>
          </a:p>
        </p:txBody>
      </p:sp>
    </p:spTree>
    <p:extLst>
      <p:ext uri="{BB962C8B-B14F-4D97-AF65-F5344CB8AC3E}">
        <p14:creationId xmlns:p14="http://schemas.microsoft.com/office/powerpoint/2010/main" val="1844336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602038"/>
            <a:ext cx="10515600" cy="2838519"/>
          </a:xfrm>
          <a:prstGeom prst="rect">
            <a:avLst/>
          </a:prstGeom>
        </p:spPr>
        <p:txBody>
          <a:bodyPr/>
          <a:lstStyle>
            <a:lvl1pPr marL="0" indent="0" algn="ctr">
              <a:buNone/>
              <a:defRPr sz="2400" b="0" i="0">
                <a:solidFill>
                  <a:schemeClr val="accent1">
                    <a:lumMod val="50000"/>
                  </a:schemeClr>
                </a:solidFill>
                <a:latin typeface="Century Gothic" panose="020B0502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7" name="Title 6">
            <a:extLst>
              <a:ext uri="{FF2B5EF4-FFF2-40B4-BE49-F238E27FC236}">
                <a16:creationId xmlns:a16="http://schemas.microsoft.com/office/drawing/2014/main" id="{A7858025-4F39-7D49-88D3-E93B2CA14989}"/>
              </a:ext>
            </a:extLst>
          </p:cNvPr>
          <p:cNvSpPr>
            <a:spLocks noGrp="1"/>
          </p:cNvSpPr>
          <p:nvPr>
            <p:ph type="title"/>
          </p:nvPr>
        </p:nvSpPr>
        <p:spPr>
          <a:xfrm>
            <a:off x="838201" y="1904656"/>
            <a:ext cx="10515600" cy="1325563"/>
          </a:xfrm>
          <a:prstGeom prst="rect">
            <a:avLst/>
          </a:prstGeom>
        </p:spPr>
        <p:txBody>
          <a:bodyPr/>
          <a:lstStyle/>
          <a:p>
            <a:r>
              <a:rPr lang="en-GB" dirty="0"/>
              <a:t>Click to edit Master title style</a:t>
            </a:r>
            <a:endParaRPr lang="en-US" dirty="0"/>
          </a:p>
        </p:txBody>
      </p:sp>
    </p:spTree>
    <p:extLst>
      <p:ext uri="{BB962C8B-B14F-4D97-AF65-F5344CB8AC3E}">
        <p14:creationId xmlns:p14="http://schemas.microsoft.com/office/powerpoint/2010/main" val="12023944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asirinktinis make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CD1B406-AE20-44F9-A3AC-47C40B162111}"/>
              </a:ext>
            </a:extLst>
          </p:cNvPr>
          <p:cNvSpPr>
            <a:spLocks noGrp="1"/>
          </p:cNvSpPr>
          <p:nvPr>
            <p:ph type="title"/>
          </p:nvPr>
        </p:nvSpPr>
        <p:spPr/>
        <p:txBody>
          <a:bodyPr/>
          <a:lstStyle/>
          <a:p>
            <a:r>
              <a:rPr lang="lt-LT"/>
              <a:t>Spustelėję redaguokite stilių</a:t>
            </a:r>
            <a:endParaRPr lang="en-US"/>
          </a:p>
        </p:txBody>
      </p:sp>
    </p:spTree>
    <p:extLst>
      <p:ext uri="{BB962C8B-B14F-4D97-AF65-F5344CB8AC3E}">
        <p14:creationId xmlns:p14="http://schemas.microsoft.com/office/powerpoint/2010/main" val="18795727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B9D0-CF36-594B-939F-D3299417E63E}"/>
              </a:ext>
            </a:extLst>
          </p:cNvPr>
          <p:cNvSpPr>
            <a:spLocks noGrp="1"/>
          </p:cNvSpPr>
          <p:nvPr>
            <p:ph type="ctrTitle" hasCustomPrompt="1"/>
          </p:nvPr>
        </p:nvSpPr>
        <p:spPr>
          <a:xfrm>
            <a:off x="722789" y="0"/>
            <a:ext cx="10515599" cy="935037"/>
          </a:xfrm>
        </p:spPr>
        <p:txBody>
          <a:bodyPr anchor="b">
            <a:normAutofit/>
          </a:bodyPr>
          <a:lstStyle>
            <a:lvl1pPr algn="l">
              <a:defRPr sz="4000"/>
            </a:lvl1pPr>
          </a:lstStyle>
          <a:p>
            <a:r>
              <a:rPr lang="en-GB" dirty="0" err="1"/>
              <a:t>Skaidrės</a:t>
            </a:r>
            <a:r>
              <a:rPr lang="en-GB" dirty="0"/>
              <a:t> </a:t>
            </a:r>
            <a:r>
              <a:rPr lang="en-GB" dirty="0" err="1"/>
              <a:t>tema</a:t>
            </a:r>
            <a:endParaRPr lang="en-LT" dirty="0"/>
          </a:p>
        </p:txBody>
      </p:sp>
      <p:sp>
        <p:nvSpPr>
          <p:cNvPr id="3" name="Subtitle 2">
            <a:extLst>
              <a:ext uri="{FF2B5EF4-FFF2-40B4-BE49-F238E27FC236}">
                <a16:creationId xmlns:a16="http://schemas.microsoft.com/office/drawing/2014/main" id="{B2360E39-660F-A948-8ECD-8FF209F79277}"/>
              </a:ext>
            </a:extLst>
          </p:cNvPr>
          <p:cNvSpPr>
            <a:spLocks noGrp="1"/>
          </p:cNvSpPr>
          <p:nvPr>
            <p:ph type="subTitle" idx="1" hasCustomPrompt="1"/>
          </p:nvPr>
        </p:nvSpPr>
        <p:spPr>
          <a:xfrm>
            <a:off x="838199" y="1056443"/>
            <a:ext cx="10515599" cy="540150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Temos</a:t>
            </a:r>
            <a:r>
              <a:rPr lang="en-GB" dirty="0"/>
              <a:t> </a:t>
            </a:r>
            <a:r>
              <a:rPr lang="en-GB" dirty="0" err="1"/>
              <a:t>turinys</a:t>
            </a:r>
            <a:endParaRPr lang="en-LT" dirty="0"/>
          </a:p>
        </p:txBody>
      </p:sp>
    </p:spTree>
    <p:extLst>
      <p:ext uri="{BB962C8B-B14F-4D97-AF65-F5344CB8AC3E}">
        <p14:creationId xmlns:p14="http://schemas.microsoft.com/office/powerpoint/2010/main" val="2218406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642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CCFCC-B7B5-BB4E-BF7D-7F46C1071CDC}"/>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21DE9F38-1464-5348-96D3-E110739AD7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Tree>
    <p:extLst>
      <p:ext uri="{BB962C8B-B14F-4D97-AF65-F5344CB8AC3E}">
        <p14:creationId xmlns:p14="http://schemas.microsoft.com/office/powerpoint/2010/main" val="19705343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2DAE-05A4-9D44-BB9F-FA669BDE6C7A}"/>
              </a:ext>
            </a:extLst>
          </p:cNvPr>
          <p:cNvSpPr>
            <a:spLocks noGrp="1"/>
          </p:cNvSpPr>
          <p:nvPr>
            <p:ph type="title"/>
          </p:nvPr>
        </p:nvSpPr>
        <p:spPr/>
        <p:txBody>
          <a:bodyPr/>
          <a:lstStyle/>
          <a:p>
            <a:r>
              <a:rPr lang="en-GB" dirty="0"/>
              <a:t>Click to edit Master title style</a:t>
            </a:r>
            <a:endParaRPr lang="en-LT" dirty="0"/>
          </a:p>
        </p:txBody>
      </p:sp>
    </p:spTree>
    <p:extLst>
      <p:ext uri="{BB962C8B-B14F-4D97-AF65-F5344CB8AC3E}">
        <p14:creationId xmlns:p14="http://schemas.microsoft.com/office/powerpoint/2010/main" val="16057797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3753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CDB770-1E59-D94A-97D6-48D31B0816EC}"/>
              </a:ext>
            </a:extLst>
          </p:cNvPr>
          <p:cNvSpPr>
            <a:spLocks noGrp="1"/>
          </p:cNvSpPr>
          <p:nvPr>
            <p:ph idx="1"/>
          </p:nvPr>
        </p:nvSpPr>
        <p:spPr>
          <a:xfrm>
            <a:off x="5183188" y="987425"/>
            <a:ext cx="6661150" cy="54562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8" name="Title 1">
            <a:extLst>
              <a:ext uri="{FF2B5EF4-FFF2-40B4-BE49-F238E27FC236}">
                <a16:creationId xmlns:a16="http://schemas.microsoft.com/office/drawing/2014/main" id="{63AB062C-8FA0-5046-82DF-B6007F44888B}"/>
              </a:ext>
            </a:extLst>
          </p:cNvPr>
          <p:cNvSpPr txBox="1">
            <a:spLocks/>
          </p:cNvSpPr>
          <p:nvPr userDrawn="1"/>
        </p:nvSpPr>
        <p:spPr>
          <a:xfrm>
            <a:off x="839788" y="0"/>
            <a:ext cx="11004550" cy="79851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GB" dirty="0"/>
              <a:t>Click to edit </a:t>
            </a:r>
            <a:r>
              <a:rPr lang="en-GB" dirty="0" err="1"/>
              <a:t>Mastaer</a:t>
            </a:r>
            <a:r>
              <a:rPr lang="en-GB" dirty="0"/>
              <a:t> title style</a:t>
            </a:r>
            <a:endParaRPr lang="en-LT" dirty="0"/>
          </a:p>
        </p:txBody>
      </p:sp>
      <p:sp>
        <p:nvSpPr>
          <p:cNvPr id="9" name="Title 1">
            <a:extLst>
              <a:ext uri="{FF2B5EF4-FFF2-40B4-BE49-F238E27FC236}">
                <a16:creationId xmlns:a16="http://schemas.microsoft.com/office/drawing/2014/main" id="{872819C2-2B13-F44B-A1CA-2978EDC7BBAB}"/>
              </a:ext>
            </a:extLst>
          </p:cNvPr>
          <p:cNvSpPr>
            <a:spLocks noGrp="1"/>
          </p:cNvSpPr>
          <p:nvPr>
            <p:ph type="title"/>
          </p:nvPr>
        </p:nvSpPr>
        <p:spPr>
          <a:xfrm>
            <a:off x="839788" y="987425"/>
            <a:ext cx="3932237" cy="1600200"/>
          </a:xfrm>
        </p:spPr>
        <p:txBody>
          <a:bodyPr anchor="b"/>
          <a:lstStyle>
            <a:lvl1pPr>
              <a:defRPr sz="3200"/>
            </a:lvl1pPr>
          </a:lstStyle>
          <a:p>
            <a:r>
              <a:rPr lang="en-GB" dirty="0"/>
              <a:t>Click to edit Master title style</a:t>
            </a:r>
            <a:endParaRPr lang="en-LT" dirty="0"/>
          </a:p>
        </p:txBody>
      </p:sp>
      <p:sp>
        <p:nvSpPr>
          <p:cNvPr id="10" name="Text Placeholder 3">
            <a:extLst>
              <a:ext uri="{FF2B5EF4-FFF2-40B4-BE49-F238E27FC236}">
                <a16:creationId xmlns:a16="http://schemas.microsoft.com/office/drawing/2014/main" id="{1AA6DBE6-4D44-CC4D-A107-221CB94DE380}"/>
              </a:ext>
            </a:extLst>
          </p:cNvPr>
          <p:cNvSpPr>
            <a:spLocks noGrp="1"/>
          </p:cNvSpPr>
          <p:nvPr>
            <p:ph type="body" sz="half" idx="2"/>
          </p:nvPr>
        </p:nvSpPr>
        <p:spPr>
          <a:xfrm>
            <a:off x="839788" y="3114675"/>
            <a:ext cx="3932237" cy="27543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1550362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9263B-C9B6-DE4F-ABD2-B56AF0744C6D}"/>
              </a:ext>
            </a:extLst>
          </p:cNvPr>
          <p:cNvSpPr>
            <a:spLocks noGrp="1"/>
          </p:cNvSpPr>
          <p:nvPr>
            <p:ph type="title"/>
          </p:nvPr>
        </p:nvSpPr>
        <p:spPr>
          <a:xfrm>
            <a:off x="839788" y="987425"/>
            <a:ext cx="3932237" cy="1600200"/>
          </a:xfrm>
        </p:spPr>
        <p:txBody>
          <a:bodyPr anchor="b"/>
          <a:lstStyle>
            <a:lvl1pPr>
              <a:defRPr sz="3200"/>
            </a:lvl1pPr>
          </a:lstStyle>
          <a:p>
            <a:r>
              <a:rPr lang="en-GB" dirty="0"/>
              <a:t>Click to edit Master title style</a:t>
            </a:r>
            <a:endParaRPr lang="en-LT" dirty="0"/>
          </a:p>
        </p:txBody>
      </p:sp>
      <p:sp>
        <p:nvSpPr>
          <p:cNvPr id="3" name="Picture Placeholder 2">
            <a:extLst>
              <a:ext uri="{FF2B5EF4-FFF2-40B4-BE49-F238E27FC236}">
                <a16:creationId xmlns:a16="http://schemas.microsoft.com/office/drawing/2014/main" id="{D5AD40EF-E2BA-1944-849D-910BB55DB59E}"/>
              </a:ext>
            </a:extLst>
          </p:cNvPr>
          <p:cNvSpPr>
            <a:spLocks noGrp="1"/>
          </p:cNvSpPr>
          <p:nvPr>
            <p:ph type="pic" idx="1"/>
          </p:nvPr>
        </p:nvSpPr>
        <p:spPr>
          <a:xfrm>
            <a:off x="5183188" y="1100137"/>
            <a:ext cx="6661150" cy="5272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Text Placeholder 3">
            <a:extLst>
              <a:ext uri="{FF2B5EF4-FFF2-40B4-BE49-F238E27FC236}">
                <a16:creationId xmlns:a16="http://schemas.microsoft.com/office/drawing/2014/main" id="{7126C1AD-BB71-1F45-8825-97F1773164B0}"/>
              </a:ext>
            </a:extLst>
          </p:cNvPr>
          <p:cNvSpPr>
            <a:spLocks noGrp="1"/>
          </p:cNvSpPr>
          <p:nvPr>
            <p:ph type="body" sz="half" idx="2"/>
          </p:nvPr>
        </p:nvSpPr>
        <p:spPr>
          <a:xfrm>
            <a:off x="839788" y="3114675"/>
            <a:ext cx="3932237" cy="27543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Title 1">
            <a:extLst>
              <a:ext uri="{FF2B5EF4-FFF2-40B4-BE49-F238E27FC236}">
                <a16:creationId xmlns:a16="http://schemas.microsoft.com/office/drawing/2014/main" id="{54816150-B3F1-2841-A4A6-03EC0E566870}"/>
              </a:ext>
            </a:extLst>
          </p:cNvPr>
          <p:cNvSpPr txBox="1">
            <a:spLocks/>
          </p:cNvSpPr>
          <p:nvPr userDrawn="1"/>
        </p:nvSpPr>
        <p:spPr>
          <a:xfrm>
            <a:off x="839788" y="0"/>
            <a:ext cx="11004550" cy="79851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GB" dirty="0"/>
              <a:t>Click to edit </a:t>
            </a:r>
            <a:r>
              <a:rPr lang="en-GB" dirty="0" err="1"/>
              <a:t>Mastaer</a:t>
            </a:r>
            <a:r>
              <a:rPr lang="en-GB" dirty="0"/>
              <a:t> title style</a:t>
            </a:r>
            <a:endParaRPr lang="en-LT" dirty="0"/>
          </a:p>
        </p:txBody>
      </p:sp>
    </p:spTree>
    <p:extLst>
      <p:ext uri="{BB962C8B-B14F-4D97-AF65-F5344CB8AC3E}">
        <p14:creationId xmlns:p14="http://schemas.microsoft.com/office/powerpoint/2010/main" val="9511711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602038"/>
            <a:ext cx="10515600" cy="1216706"/>
          </a:xfrm>
          <a:prstGeom prst="rect">
            <a:avLst/>
          </a:prstGeom>
        </p:spPr>
        <p:txBody>
          <a:bodyPr/>
          <a:lstStyle>
            <a:lvl1pPr marL="0" indent="0" algn="ctr">
              <a:buNone/>
              <a:defRPr sz="2400" b="0" i="0">
                <a:solidFill>
                  <a:schemeClr val="accent1">
                    <a:lumMod val="50000"/>
                  </a:schemeClr>
                </a:solidFill>
                <a:latin typeface="Century Gothic" panose="020B0502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7" name="Title 6">
            <a:extLst>
              <a:ext uri="{FF2B5EF4-FFF2-40B4-BE49-F238E27FC236}">
                <a16:creationId xmlns:a16="http://schemas.microsoft.com/office/drawing/2014/main" id="{A7858025-4F39-7D49-88D3-E93B2CA14989}"/>
              </a:ext>
            </a:extLst>
          </p:cNvPr>
          <p:cNvSpPr>
            <a:spLocks noGrp="1"/>
          </p:cNvSpPr>
          <p:nvPr>
            <p:ph type="title"/>
          </p:nvPr>
        </p:nvSpPr>
        <p:spPr>
          <a:xfrm>
            <a:off x="838201" y="1904656"/>
            <a:ext cx="10515600" cy="1325563"/>
          </a:xfrm>
          <a:prstGeom prst="rect">
            <a:avLst/>
          </a:prstGeom>
        </p:spPr>
        <p:txBody>
          <a:bodyPr/>
          <a:lstStyle/>
          <a:p>
            <a:r>
              <a:rPr lang="en-GB" dirty="0"/>
              <a:t>Click to edit Master title style</a:t>
            </a:r>
            <a:endParaRPr lang="en-US" dirty="0"/>
          </a:p>
        </p:txBody>
      </p:sp>
      <p:sp>
        <p:nvSpPr>
          <p:cNvPr id="4" name="Date Placeholder 3">
            <a:extLst>
              <a:ext uri="{FF2B5EF4-FFF2-40B4-BE49-F238E27FC236}">
                <a16:creationId xmlns:a16="http://schemas.microsoft.com/office/drawing/2014/main" id="{2AE33D84-9518-3B45-BC1C-582BBA6C83AD}"/>
              </a:ext>
            </a:extLst>
          </p:cNvPr>
          <p:cNvSpPr>
            <a:spLocks noGrp="1"/>
          </p:cNvSpPr>
          <p:nvPr>
            <p:ph type="dt" sz="half" idx="10"/>
          </p:nvPr>
        </p:nvSpPr>
        <p:spPr>
          <a:xfrm>
            <a:off x="8948336" y="6109608"/>
            <a:ext cx="2743200" cy="365125"/>
          </a:xfrm>
          <a:prstGeom prst="rect">
            <a:avLst/>
          </a:prstGeom>
        </p:spPr>
        <p:txBody>
          <a:bodyPr/>
          <a:lstStyle>
            <a:lvl1pPr algn="r">
              <a:defRPr>
                <a:solidFill>
                  <a:srgbClr val="105256"/>
                </a:solidFill>
                <a:latin typeface="Century Gothic" panose="020B0502020202020204" pitchFamily="34" charset="0"/>
                <a:cs typeface="Arial" panose="020B0604020202020204" pitchFamily="34" charset="0"/>
              </a:defRPr>
            </a:lvl1pPr>
          </a:lstStyle>
          <a:p>
            <a:fld id="{58B07B50-1384-C14D-8325-DDF516D60275}" type="datetimeFigureOut">
              <a:rPr lang="en-US" smtClean="0"/>
              <a:pPr/>
              <a:t>5/13/2026</a:t>
            </a:fld>
            <a:endParaRPr lang="en-US" dirty="0"/>
          </a:p>
        </p:txBody>
      </p:sp>
    </p:spTree>
    <p:extLst>
      <p:ext uri="{BB962C8B-B14F-4D97-AF65-F5344CB8AC3E}">
        <p14:creationId xmlns:p14="http://schemas.microsoft.com/office/powerpoint/2010/main" val="14433551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38200" y="3602038"/>
            <a:ext cx="10515600" cy="1655762"/>
          </a:xfrm>
          <a:prstGeom prst="rect">
            <a:avLst/>
          </a:prstGeom>
        </p:spPr>
        <p:txBody>
          <a:bodyPr/>
          <a:lstStyle>
            <a:lvl1pPr marL="0" indent="0" algn="ctr">
              <a:buNone/>
              <a:defRPr sz="4400" b="1" i="0">
                <a:solidFill>
                  <a:schemeClr val="accent1">
                    <a:lumMod val="50000"/>
                  </a:schemeClr>
                </a:solidFill>
                <a:latin typeface="Century Gothic" panose="020B0502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style</a:t>
            </a:r>
            <a:endParaRPr lang="en-US" dirty="0"/>
          </a:p>
        </p:txBody>
      </p:sp>
      <p:sp>
        <p:nvSpPr>
          <p:cNvPr id="7" name="Title 6">
            <a:extLst>
              <a:ext uri="{FF2B5EF4-FFF2-40B4-BE49-F238E27FC236}">
                <a16:creationId xmlns:a16="http://schemas.microsoft.com/office/drawing/2014/main" id="{A7858025-4F39-7D49-88D3-E93B2CA14989}"/>
              </a:ext>
            </a:extLst>
          </p:cNvPr>
          <p:cNvSpPr>
            <a:spLocks noGrp="1"/>
          </p:cNvSpPr>
          <p:nvPr>
            <p:ph type="title"/>
          </p:nvPr>
        </p:nvSpPr>
        <p:spPr>
          <a:xfrm>
            <a:off x="838201" y="1904656"/>
            <a:ext cx="10515600" cy="1325563"/>
          </a:xfrm>
          <a:prstGeom prst="rect">
            <a:avLst/>
          </a:prstGeom>
        </p:spPr>
        <p:txBody>
          <a:bodyPr/>
          <a:lstStyle/>
          <a:p>
            <a:r>
              <a:rPr lang="en-GB" dirty="0"/>
              <a:t>Click to edit Master title style</a:t>
            </a:r>
            <a:endParaRPr lang="en-US" dirty="0"/>
          </a:p>
        </p:txBody>
      </p:sp>
    </p:spTree>
    <p:extLst>
      <p:ext uri="{BB962C8B-B14F-4D97-AF65-F5344CB8AC3E}">
        <p14:creationId xmlns:p14="http://schemas.microsoft.com/office/powerpoint/2010/main" val="1534327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68452" y="2420942"/>
            <a:ext cx="10191749" cy="4105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69985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2"/>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51575"/>
            <a:ext cx="2844800" cy="476250"/>
          </a:xfrm>
          <a:prstGeom prst="rect">
            <a:avLst/>
          </a:prstGeom>
        </p:spPr>
        <p:txBody>
          <a:bodyPr/>
          <a:lstStyle>
            <a:lvl1pPr>
              <a:defRPr/>
            </a:lvl1pPr>
          </a:lstStyle>
          <a:p>
            <a:pPr>
              <a:defRPr/>
            </a:pPr>
            <a:endParaRPr lang="lt-LT"/>
          </a:p>
        </p:txBody>
      </p:sp>
      <p:sp>
        <p:nvSpPr>
          <p:cNvPr id="7" name="Slide Number Placeholder 6"/>
          <p:cNvSpPr>
            <a:spLocks noGrp="1"/>
          </p:cNvSpPr>
          <p:nvPr>
            <p:ph type="sldNum" sz="quarter" idx="11"/>
          </p:nvPr>
        </p:nvSpPr>
        <p:spPr>
          <a:xfrm>
            <a:off x="8737600" y="6248400"/>
            <a:ext cx="2844800" cy="476250"/>
          </a:xfrm>
          <a:prstGeom prst="rect">
            <a:avLst/>
          </a:prstGeom>
        </p:spPr>
        <p:txBody>
          <a:bodyPr/>
          <a:lstStyle>
            <a:lvl1pPr>
              <a:defRPr/>
            </a:lvl1pPr>
          </a:lstStyle>
          <a:p>
            <a:pPr>
              <a:defRPr/>
            </a:pPr>
            <a:fld id="{194F5139-9925-484E-9810-3BAD854B5C6A}" type="slidenum">
              <a:rPr lang="lt-LT" altLang="en-US"/>
              <a:pPr>
                <a:defRPr/>
              </a:pPr>
              <a:t>‹#›</a:t>
            </a:fld>
            <a:endParaRPr lang="lt-LT" altLang="en-US"/>
          </a:p>
        </p:txBody>
      </p:sp>
      <p:sp>
        <p:nvSpPr>
          <p:cNvPr id="8" name="Footer Placeholder 7"/>
          <p:cNvSpPr>
            <a:spLocks noGrp="1"/>
          </p:cNvSpPr>
          <p:nvPr>
            <p:ph type="ftr" sz="quarter" idx="12"/>
          </p:nvPr>
        </p:nvSpPr>
        <p:spPr>
          <a:xfrm>
            <a:off x="4165600" y="6248400"/>
            <a:ext cx="3860800" cy="476250"/>
          </a:xfrm>
          <a:prstGeom prst="rect">
            <a:avLst/>
          </a:prstGeom>
        </p:spPr>
        <p:txBody>
          <a:bodyPr/>
          <a:lstStyle>
            <a:lvl1pPr>
              <a:defRPr/>
            </a:lvl1pPr>
          </a:lstStyle>
          <a:p>
            <a:pPr>
              <a:defRPr/>
            </a:pPr>
            <a:endParaRPr lang="lt-LT"/>
          </a:p>
        </p:txBody>
      </p:sp>
    </p:spTree>
    <p:extLst>
      <p:ext uri="{BB962C8B-B14F-4D97-AF65-F5344CB8AC3E}">
        <p14:creationId xmlns:p14="http://schemas.microsoft.com/office/powerpoint/2010/main" val="19920625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7487" y="273050"/>
            <a:ext cx="10968566" cy="1143000"/>
          </a:xfrm>
        </p:spPr>
        <p:txBody>
          <a:bodyPr/>
          <a:lstStyle/>
          <a:p>
            <a:r>
              <a:rPr lang="en-US"/>
              <a:t>Click to edit Master title style</a:t>
            </a:r>
          </a:p>
        </p:txBody>
      </p:sp>
      <p:sp>
        <p:nvSpPr>
          <p:cNvPr id="3" name="Content Placeholder 2"/>
          <p:cNvSpPr>
            <a:spLocks noGrp="1"/>
          </p:cNvSpPr>
          <p:nvPr>
            <p:ph sz="quarter" idx="1"/>
          </p:nvPr>
        </p:nvSpPr>
        <p:spPr>
          <a:xfrm>
            <a:off x="607486" y="1598613"/>
            <a:ext cx="538268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7486" y="3922717"/>
            <a:ext cx="538268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3368" y="1598613"/>
            <a:ext cx="5382684"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7486" y="6242052"/>
            <a:ext cx="2840566" cy="474663"/>
          </a:xfrm>
          <a:prstGeom prst="rect">
            <a:avLst/>
          </a:prstGeom>
        </p:spPr>
        <p:txBody>
          <a:bodyPr/>
          <a:lstStyle>
            <a:lvl1pPr>
              <a:defRPr/>
            </a:lvl1pPr>
          </a:lstStyle>
          <a:p>
            <a:pPr>
              <a:defRPr/>
            </a:pPr>
            <a:endParaRPr lang="lt-LT"/>
          </a:p>
        </p:txBody>
      </p:sp>
      <p:sp>
        <p:nvSpPr>
          <p:cNvPr id="7" name="Footer Placeholder 6"/>
          <p:cNvSpPr>
            <a:spLocks noGrp="1"/>
          </p:cNvSpPr>
          <p:nvPr>
            <p:ph type="ftr" sz="quarter" idx="11"/>
          </p:nvPr>
        </p:nvSpPr>
        <p:spPr>
          <a:xfrm>
            <a:off x="4165600" y="6242052"/>
            <a:ext cx="3860800" cy="474663"/>
          </a:xfrm>
          <a:prstGeom prst="rect">
            <a:avLst/>
          </a:prstGeom>
        </p:spPr>
        <p:txBody>
          <a:bodyPr/>
          <a:lstStyle>
            <a:lvl1pPr>
              <a:defRPr/>
            </a:lvl1pPr>
          </a:lstStyle>
          <a:p>
            <a:pPr>
              <a:defRPr/>
            </a:pPr>
            <a:endParaRPr lang="lt-LT"/>
          </a:p>
        </p:txBody>
      </p:sp>
      <p:sp>
        <p:nvSpPr>
          <p:cNvPr id="8" name="Slide Number Placeholder 7"/>
          <p:cNvSpPr>
            <a:spLocks noGrp="1"/>
          </p:cNvSpPr>
          <p:nvPr>
            <p:ph type="sldNum" sz="quarter" idx="12"/>
          </p:nvPr>
        </p:nvSpPr>
        <p:spPr>
          <a:xfrm>
            <a:off x="8737601" y="6242052"/>
            <a:ext cx="2840566" cy="474663"/>
          </a:xfrm>
          <a:prstGeom prst="rect">
            <a:avLst/>
          </a:prstGeom>
        </p:spPr>
        <p:txBody>
          <a:bodyPr/>
          <a:lstStyle>
            <a:lvl1pPr>
              <a:defRPr/>
            </a:lvl1pPr>
          </a:lstStyle>
          <a:p>
            <a:pPr>
              <a:defRPr/>
            </a:pPr>
            <a:fld id="{017A01EE-0AD9-46E9-8C03-17B30321FF3D}" type="slidenum">
              <a:rPr lang="lt-LT" altLang="en-US"/>
              <a:pPr>
                <a:defRPr/>
              </a:pPr>
              <a:t>‹#›</a:t>
            </a:fld>
            <a:endParaRPr lang="lt-LT" altLang="en-US"/>
          </a:p>
        </p:txBody>
      </p:sp>
    </p:spTree>
    <p:extLst>
      <p:ext uri="{BB962C8B-B14F-4D97-AF65-F5344CB8AC3E}">
        <p14:creationId xmlns:p14="http://schemas.microsoft.com/office/powerpoint/2010/main" val="17433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CDB770-1E59-D94A-97D6-48D31B0816EC}"/>
              </a:ext>
            </a:extLst>
          </p:cNvPr>
          <p:cNvSpPr>
            <a:spLocks noGrp="1"/>
          </p:cNvSpPr>
          <p:nvPr>
            <p:ph idx="1"/>
          </p:nvPr>
        </p:nvSpPr>
        <p:spPr>
          <a:xfrm>
            <a:off x="5183188" y="987425"/>
            <a:ext cx="6661150" cy="54562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8" name="Title 1">
            <a:extLst>
              <a:ext uri="{FF2B5EF4-FFF2-40B4-BE49-F238E27FC236}">
                <a16:creationId xmlns:a16="http://schemas.microsoft.com/office/drawing/2014/main" id="{63AB062C-8FA0-5046-82DF-B6007F44888B}"/>
              </a:ext>
            </a:extLst>
          </p:cNvPr>
          <p:cNvSpPr txBox="1">
            <a:spLocks/>
          </p:cNvSpPr>
          <p:nvPr userDrawn="1"/>
        </p:nvSpPr>
        <p:spPr>
          <a:xfrm>
            <a:off x="839788" y="0"/>
            <a:ext cx="11004550" cy="79851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GB" dirty="0"/>
              <a:t>Click to edit </a:t>
            </a:r>
            <a:r>
              <a:rPr lang="en-GB" dirty="0" err="1"/>
              <a:t>Mastaer</a:t>
            </a:r>
            <a:r>
              <a:rPr lang="en-GB" dirty="0"/>
              <a:t> title style</a:t>
            </a:r>
            <a:endParaRPr lang="en-LT" dirty="0"/>
          </a:p>
        </p:txBody>
      </p:sp>
      <p:sp>
        <p:nvSpPr>
          <p:cNvPr id="9" name="Title 1">
            <a:extLst>
              <a:ext uri="{FF2B5EF4-FFF2-40B4-BE49-F238E27FC236}">
                <a16:creationId xmlns:a16="http://schemas.microsoft.com/office/drawing/2014/main" id="{872819C2-2B13-F44B-A1CA-2978EDC7BBAB}"/>
              </a:ext>
            </a:extLst>
          </p:cNvPr>
          <p:cNvSpPr>
            <a:spLocks noGrp="1"/>
          </p:cNvSpPr>
          <p:nvPr>
            <p:ph type="title"/>
          </p:nvPr>
        </p:nvSpPr>
        <p:spPr>
          <a:xfrm>
            <a:off x="839788" y="987425"/>
            <a:ext cx="3932237" cy="1600200"/>
          </a:xfrm>
        </p:spPr>
        <p:txBody>
          <a:bodyPr anchor="b"/>
          <a:lstStyle>
            <a:lvl1pPr>
              <a:defRPr sz="3200"/>
            </a:lvl1pPr>
          </a:lstStyle>
          <a:p>
            <a:r>
              <a:rPr lang="en-GB" dirty="0"/>
              <a:t>Click to edit Master title style</a:t>
            </a:r>
            <a:endParaRPr lang="en-LT" dirty="0"/>
          </a:p>
        </p:txBody>
      </p:sp>
      <p:sp>
        <p:nvSpPr>
          <p:cNvPr id="10" name="Text Placeholder 3">
            <a:extLst>
              <a:ext uri="{FF2B5EF4-FFF2-40B4-BE49-F238E27FC236}">
                <a16:creationId xmlns:a16="http://schemas.microsoft.com/office/drawing/2014/main" id="{1AA6DBE6-4D44-CC4D-A107-221CB94DE380}"/>
              </a:ext>
            </a:extLst>
          </p:cNvPr>
          <p:cNvSpPr>
            <a:spLocks noGrp="1"/>
          </p:cNvSpPr>
          <p:nvPr>
            <p:ph type="body" sz="half" idx="2"/>
          </p:nvPr>
        </p:nvSpPr>
        <p:spPr>
          <a:xfrm>
            <a:off x="839788" y="3114675"/>
            <a:ext cx="3932237" cy="27543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20134943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1"/>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2" y="4589466"/>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1" y="6356352"/>
            <a:ext cx="2743200" cy="365125"/>
          </a:xfrm>
          <a:prstGeom prst="rect">
            <a:avLst/>
          </a:prstGeom>
        </p:spPr>
        <p:txBody>
          <a:bodyPr/>
          <a:lstStyle>
            <a:lvl1pPr>
              <a:defRPr/>
            </a:lvl1pPr>
          </a:lstStyle>
          <a:p>
            <a:pPr>
              <a:defRPr/>
            </a:pPr>
            <a:fld id="{D4B24DBA-36E8-4D0D-83C6-A565CC137D1F}" type="datetimeFigureOut">
              <a:rPr lang="en-US"/>
              <a:pPr>
                <a:defRPr/>
              </a:pPr>
              <a:t>5/13/2026</a:t>
            </a:fld>
            <a:endParaRPr lang="en-US"/>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610601" y="6356352"/>
            <a:ext cx="2743200" cy="365125"/>
          </a:xfrm>
          <a:prstGeom prst="rect">
            <a:avLst/>
          </a:prstGeom>
        </p:spPr>
        <p:txBody>
          <a:bodyPr/>
          <a:lstStyle>
            <a:lvl1pPr>
              <a:defRPr/>
            </a:lvl1pPr>
          </a:lstStyle>
          <a:p>
            <a:pPr>
              <a:defRPr/>
            </a:pPr>
            <a:fld id="{87847340-65DD-469B-93A1-E51CEDD7A2A3}" type="slidenum">
              <a:rPr lang="en-US" altLang="lt-LT"/>
              <a:pPr>
                <a:defRPr/>
              </a:pPr>
              <a:t>‹#›</a:t>
            </a:fld>
            <a:endParaRPr lang="en-US" altLang="lt-LT"/>
          </a:p>
        </p:txBody>
      </p:sp>
    </p:spTree>
    <p:extLst>
      <p:ext uri="{BB962C8B-B14F-4D97-AF65-F5344CB8AC3E}">
        <p14:creationId xmlns:p14="http://schemas.microsoft.com/office/powerpoint/2010/main" val="30180894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lt-LT"/>
          </a:p>
        </p:txBody>
      </p:sp>
      <p:sp>
        <p:nvSpPr>
          <p:cNvPr id="3" name="SmartArt Placeholder 2"/>
          <p:cNvSpPr>
            <a:spLocks noGrp="1"/>
          </p:cNvSpPr>
          <p:nvPr>
            <p:ph type="dgm" idx="1"/>
          </p:nvPr>
        </p:nvSpPr>
        <p:spPr>
          <a:xfrm>
            <a:off x="609600" y="1600202"/>
            <a:ext cx="10972800" cy="4525963"/>
          </a:xfrm>
        </p:spPr>
        <p:txBody>
          <a:bodyPr/>
          <a:lstStyle/>
          <a:p>
            <a:pPr lvl="0"/>
            <a:endParaRPr lang="lt-LT" noProof="0"/>
          </a:p>
        </p:txBody>
      </p:sp>
      <p:sp>
        <p:nvSpPr>
          <p:cNvPr id="4" name="Rectangle 4">
            <a:extLst>
              <a:ext uri="{FF2B5EF4-FFF2-40B4-BE49-F238E27FC236}">
                <a16:creationId xmlns:a16="http://schemas.microsoft.com/office/drawing/2014/main" id="{A832BA10-6F73-4353-AAC2-BF37B3DD4F6C}"/>
              </a:ext>
            </a:extLst>
          </p:cNvPr>
          <p:cNvSpPr>
            <a:spLocks noGrp="1" noChangeArrowheads="1"/>
          </p:cNvSpPr>
          <p:nvPr>
            <p:ph type="dt" sz="half" idx="10"/>
          </p:nvPr>
        </p:nvSpPr>
        <p:spPr>
          <a:ln/>
        </p:spPr>
        <p:txBody>
          <a:bodyPr/>
          <a:lstStyle>
            <a:lvl1pPr>
              <a:defRPr/>
            </a:lvl1pPr>
          </a:lstStyle>
          <a:p>
            <a:pPr>
              <a:defRPr/>
            </a:pPr>
            <a:endParaRPr lang="en-US" altLang="lt-LT"/>
          </a:p>
        </p:txBody>
      </p:sp>
      <p:sp>
        <p:nvSpPr>
          <p:cNvPr id="5" name="Rectangle 5">
            <a:extLst>
              <a:ext uri="{FF2B5EF4-FFF2-40B4-BE49-F238E27FC236}">
                <a16:creationId xmlns:a16="http://schemas.microsoft.com/office/drawing/2014/main" id="{46AD1BBD-5F99-4816-9414-23BD25B1368B}"/>
              </a:ext>
            </a:extLst>
          </p:cNvPr>
          <p:cNvSpPr>
            <a:spLocks noGrp="1" noChangeArrowheads="1"/>
          </p:cNvSpPr>
          <p:nvPr>
            <p:ph type="ftr" sz="quarter" idx="11"/>
          </p:nvPr>
        </p:nvSpPr>
        <p:spPr>
          <a:ln/>
        </p:spPr>
        <p:txBody>
          <a:bodyPr/>
          <a:lstStyle>
            <a:lvl1pPr>
              <a:defRPr/>
            </a:lvl1pPr>
          </a:lstStyle>
          <a:p>
            <a:pPr>
              <a:defRPr/>
            </a:pPr>
            <a:endParaRPr lang="en-US" altLang="lt-LT"/>
          </a:p>
        </p:txBody>
      </p:sp>
      <p:sp>
        <p:nvSpPr>
          <p:cNvPr id="6" name="Rectangle 6">
            <a:extLst>
              <a:ext uri="{FF2B5EF4-FFF2-40B4-BE49-F238E27FC236}">
                <a16:creationId xmlns:a16="http://schemas.microsoft.com/office/drawing/2014/main" id="{DD69476C-36CB-414B-8267-D7E44DCCD8B4}"/>
              </a:ext>
            </a:extLst>
          </p:cNvPr>
          <p:cNvSpPr>
            <a:spLocks noGrp="1" noChangeArrowheads="1"/>
          </p:cNvSpPr>
          <p:nvPr>
            <p:ph type="sldNum" sz="quarter" idx="12"/>
          </p:nvPr>
        </p:nvSpPr>
        <p:spPr>
          <a:ln/>
        </p:spPr>
        <p:txBody>
          <a:bodyPr/>
          <a:lstStyle>
            <a:lvl1pPr>
              <a:defRPr/>
            </a:lvl1pPr>
          </a:lstStyle>
          <a:p>
            <a:pPr>
              <a:defRPr/>
            </a:pPr>
            <a:fld id="{7906ABCD-862E-426F-9E3F-8E0F731B47FC}" type="slidenum">
              <a:rPr lang="en-US" altLang="lt-LT"/>
              <a:pPr>
                <a:defRPr/>
              </a:pPr>
              <a:t>‹#›</a:t>
            </a:fld>
            <a:endParaRPr lang="en-US" altLang="lt-LT"/>
          </a:p>
        </p:txBody>
      </p:sp>
    </p:spTree>
    <p:extLst>
      <p:ext uri="{BB962C8B-B14F-4D97-AF65-F5344CB8AC3E}">
        <p14:creationId xmlns:p14="http://schemas.microsoft.com/office/powerpoint/2010/main" val="30831711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7DD5-CBD4-7146-89EF-35245C23C2E0}"/>
              </a:ext>
            </a:extLst>
          </p:cNvPr>
          <p:cNvSpPr>
            <a:spLocks noGrp="1"/>
          </p:cNvSpPr>
          <p:nvPr>
            <p:ph type="ctrTitle"/>
          </p:nvPr>
        </p:nvSpPr>
        <p:spPr>
          <a:xfrm>
            <a:off x="630813" y="331336"/>
            <a:ext cx="9122786" cy="822551"/>
          </a:xfrm>
        </p:spPr>
        <p:txBody>
          <a:bodyPr anchor="b">
            <a:normAutofit/>
          </a:bodyPr>
          <a:lstStyle>
            <a:lvl1pPr algn="l">
              <a:defRPr sz="4000"/>
            </a:lvl1pPr>
          </a:lstStyle>
          <a:p>
            <a:r>
              <a:rPr lang="en-GB" dirty="0"/>
              <a:t>Click to edit Master title style</a:t>
            </a:r>
            <a:endParaRPr lang="en-US" dirty="0"/>
          </a:p>
        </p:txBody>
      </p:sp>
    </p:spTree>
    <p:extLst>
      <p:ext uri="{BB962C8B-B14F-4D97-AF65-F5344CB8AC3E}">
        <p14:creationId xmlns:p14="http://schemas.microsoft.com/office/powerpoint/2010/main" val="11888530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2"/>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lt-LT" altLang="en-US"/>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lt-LT" alt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a:defRPr/>
            </a:pPr>
            <a:fld id="{2B09A785-0331-4696-9715-35808624DDB3}" type="slidenum">
              <a:rPr lang="lt-LT" altLang="en-US"/>
              <a:pPr>
                <a:defRPr/>
              </a:pPr>
              <a:t>‹#›</a:t>
            </a:fld>
            <a:endParaRPr lang="lt-LT" altLang="en-US"/>
          </a:p>
        </p:txBody>
      </p:sp>
    </p:spTree>
    <p:extLst>
      <p:ext uri="{BB962C8B-B14F-4D97-AF65-F5344CB8AC3E}">
        <p14:creationId xmlns:p14="http://schemas.microsoft.com/office/powerpoint/2010/main" val="31889576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lt-LT" altLang="en-US"/>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lt-LT" alt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a:defRPr/>
            </a:pPr>
            <a:fld id="{BFE977A3-3FD7-45D5-9C3F-53686E5A2690}" type="slidenum">
              <a:rPr lang="lt-LT" altLang="en-US"/>
              <a:pPr>
                <a:defRPr/>
              </a:pPr>
              <a:t>‹#›</a:t>
            </a:fld>
            <a:endParaRPr lang="lt-LT" altLang="en-US"/>
          </a:p>
        </p:txBody>
      </p:sp>
    </p:spTree>
    <p:extLst>
      <p:ext uri="{BB962C8B-B14F-4D97-AF65-F5344CB8AC3E}">
        <p14:creationId xmlns:p14="http://schemas.microsoft.com/office/powerpoint/2010/main" val="42562079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412CEA-7D6D-A248-B70E-47AB25F9BFC2}"/>
              </a:ext>
            </a:extLst>
          </p:cNvPr>
          <p:cNvSpPr/>
          <p:nvPr userDrawn="1"/>
        </p:nvSpPr>
        <p:spPr>
          <a:xfrm>
            <a:off x="0" y="0"/>
            <a:ext cx="571364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7D842940-AC25-554C-B63B-24B55509185C}"/>
              </a:ext>
            </a:extLst>
          </p:cNvPr>
          <p:cNvSpPr>
            <a:spLocks noGrp="1"/>
          </p:cNvSpPr>
          <p:nvPr>
            <p:ph type="title" hasCustomPrompt="1"/>
          </p:nvPr>
        </p:nvSpPr>
        <p:spPr>
          <a:xfrm>
            <a:off x="838201" y="365126"/>
            <a:ext cx="4377666" cy="5736737"/>
          </a:xfrm>
        </p:spPr>
        <p:txBody>
          <a:bodyPr>
            <a:normAutofit/>
          </a:bodyPr>
          <a:lstStyle>
            <a:lvl1pPr>
              <a:defRPr sz="4400" b="1"/>
            </a:lvl1pPr>
          </a:lstStyle>
          <a:p>
            <a:r>
              <a:rPr lang="en-GB" dirty="0"/>
              <a:t>CLICK TO EDIT MASTER TITLE STYLE</a:t>
            </a:r>
            <a:endParaRPr lang="en-US" dirty="0"/>
          </a:p>
        </p:txBody>
      </p:sp>
      <p:sp>
        <p:nvSpPr>
          <p:cNvPr id="9" name="Picture Placeholder 8">
            <a:extLst>
              <a:ext uri="{FF2B5EF4-FFF2-40B4-BE49-F238E27FC236}">
                <a16:creationId xmlns:a16="http://schemas.microsoft.com/office/drawing/2014/main" id="{F7712C41-D5D5-BA49-B0B1-936A2882F609}"/>
              </a:ext>
            </a:extLst>
          </p:cNvPr>
          <p:cNvSpPr>
            <a:spLocks noGrp="1"/>
          </p:cNvSpPr>
          <p:nvPr>
            <p:ph type="pic" sz="quarter" idx="10"/>
          </p:nvPr>
        </p:nvSpPr>
        <p:spPr>
          <a:xfrm>
            <a:off x="5713647" y="0"/>
            <a:ext cx="6478353" cy="6858000"/>
          </a:xfrm>
        </p:spPr>
        <p:txBody>
          <a:bodyPr/>
          <a:lstStyle/>
          <a:p>
            <a:endParaRPr lang="en-US"/>
          </a:p>
        </p:txBody>
      </p:sp>
    </p:spTree>
    <p:extLst>
      <p:ext uri="{BB962C8B-B14F-4D97-AF65-F5344CB8AC3E}">
        <p14:creationId xmlns:p14="http://schemas.microsoft.com/office/powerpoint/2010/main" val="218725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9263B-C9B6-DE4F-ABD2-B56AF0744C6D}"/>
              </a:ext>
            </a:extLst>
          </p:cNvPr>
          <p:cNvSpPr>
            <a:spLocks noGrp="1"/>
          </p:cNvSpPr>
          <p:nvPr>
            <p:ph type="title"/>
          </p:nvPr>
        </p:nvSpPr>
        <p:spPr>
          <a:xfrm>
            <a:off x="839788" y="987425"/>
            <a:ext cx="3932237" cy="1600200"/>
          </a:xfrm>
        </p:spPr>
        <p:txBody>
          <a:bodyPr anchor="b"/>
          <a:lstStyle>
            <a:lvl1pPr>
              <a:defRPr sz="3200"/>
            </a:lvl1pPr>
          </a:lstStyle>
          <a:p>
            <a:r>
              <a:rPr lang="en-GB" dirty="0"/>
              <a:t>Click to edit Master title style</a:t>
            </a:r>
            <a:endParaRPr lang="en-LT" dirty="0"/>
          </a:p>
        </p:txBody>
      </p:sp>
      <p:sp>
        <p:nvSpPr>
          <p:cNvPr id="3" name="Picture Placeholder 2">
            <a:extLst>
              <a:ext uri="{FF2B5EF4-FFF2-40B4-BE49-F238E27FC236}">
                <a16:creationId xmlns:a16="http://schemas.microsoft.com/office/drawing/2014/main" id="{D5AD40EF-E2BA-1944-849D-910BB55DB59E}"/>
              </a:ext>
            </a:extLst>
          </p:cNvPr>
          <p:cNvSpPr>
            <a:spLocks noGrp="1"/>
          </p:cNvSpPr>
          <p:nvPr>
            <p:ph type="pic" idx="1"/>
          </p:nvPr>
        </p:nvSpPr>
        <p:spPr>
          <a:xfrm>
            <a:off x="5183188" y="1100137"/>
            <a:ext cx="6661150" cy="5272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Text Placeholder 3">
            <a:extLst>
              <a:ext uri="{FF2B5EF4-FFF2-40B4-BE49-F238E27FC236}">
                <a16:creationId xmlns:a16="http://schemas.microsoft.com/office/drawing/2014/main" id="{7126C1AD-BB71-1F45-8825-97F1773164B0}"/>
              </a:ext>
            </a:extLst>
          </p:cNvPr>
          <p:cNvSpPr>
            <a:spLocks noGrp="1"/>
          </p:cNvSpPr>
          <p:nvPr>
            <p:ph type="body" sz="half" idx="2"/>
          </p:nvPr>
        </p:nvSpPr>
        <p:spPr>
          <a:xfrm>
            <a:off x="839788" y="3114675"/>
            <a:ext cx="3932237" cy="27543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Title 1">
            <a:extLst>
              <a:ext uri="{FF2B5EF4-FFF2-40B4-BE49-F238E27FC236}">
                <a16:creationId xmlns:a16="http://schemas.microsoft.com/office/drawing/2014/main" id="{54816150-B3F1-2841-A4A6-03EC0E566870}"/>
              </a:ext>
            </a:extLst>
          </p:cNvPr>
          <p:cNvSpPr txBox="1">
            <a:spLocks/>
          </p:cNvSpPr>
          <p:nvPr userDrawn="1"/>
        </p:nvSpPr>
        <p:spPr>
          <a:xfrm>
            <a:off x="839788" y="0"/>
            <a:ext cx="11004550" cy="79851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GB" dirty="0"/>
              <a:t>Click to edit </a:t>
            </a:r>
            <a:r>
              <a:rPr lang="en-GB" dirty="0" err="1"/>
              <a:t>Mastaer</a:t>
            </a:r>
            <a:r>
              <a:rPr lang="en-GB" dirty="0"/>
              <a:t> title style</a:t>
            </a:r>
            <a:endParaRPr lang="en-LT" dirty="0"/>
          </a:p>
        </p:txBody>
      </p:sp>
    </p:spTree>
    <p:extLst>
      <p:ext uri="{BB962C8B-B14F-4D97-AF65-F5344CB8AC3E}">
        <p14:creationId xmlns:p14="http://schemas.microsoft.com/office/powerpoint/2010/main" val="3388927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Komanda">
    <p:spTree>
      <p:nvGrpSpPr>
        <p:cNvPr id="1" name=""/>
        <p:cNvGrpSpPr/>
        <p:nvPr/>
      </p:nvGrpSpPr>
      <p:grpSpPr>
        <a:xfrm>
          <a:off x="0" y="0"/>
          <a:ext cx="0" cy="0"/>
          <a:chOff x="0" y="0"/>
          <a:chExt cx="0" cy="0"/>
        </a:xfrm>
      </p:grpSpPr>
      <p:sp>
        <p:nvSpPr>
          <p:cNvPr id="30" name="29 stačiakampis">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latin typeface="Century Gothic" panose="020B0502020202020204" pitchFamily="34" charset="0"/>
            </a:endParaRPr>
          </a:p>
        </p:txBody>
      </p:sp>
      <p:sp>
        <p:nvSpPr>
          <p:cNvPr id="31" name="1 pavadinimas">
            <a:extLst>
              <a:ext uri="{FF2B5EF4-FFF2-40B4-BE49-F238E27FC236}">
                <a16:creationId xmlns:a16="http://schemas.microsoft.com/office/drawing/2014/main" id="{1E40CEAF-B1BB-174E-A798-3BA60D9C0458}"/>
              </a:ext>
            </a:extLst>
          </p:cNvPr>
          <p:cNvSpPr>
            <a:spLocks noGrp="1"/>
          </p:cNvSpPr>
          <p:nvPr>
            <p:ph type="title" hasCustomPrompt="1"/>
          </p:nvPr>
        </p:nvSpPr>
        <p:spPr>
          <a:xfrm>
            <a:off x="750430" y="381000"/>
            <a:ext cx="8401624" cy="1325563"/>
          </a:xfrm>
        </p:spPr>
        <p:txBody>
          <a:bodyPr lIns="0" rtlCol="0" anchor="b">
            <a:noAutofit/>
          </a:bodyPr>
          <a:lstStyle>
            <a:lvl1pPr>
              <a:defRPr sz="4800" b="1">
                <a:latin typeface="Century Gothic" panose="020B0502020202020204" pitchFamily="34" charset="0"/>
              </a:defRPr>
            </a:lvl1pPr>
          </a:lstStyle>
          <a:p>
            <a:pPr rtl="0"/>
            <a:r>
              <a:rPr lang="lt-LT" noProof="0" dirty="0"/>
              <a:t>Spustelėkite, jei norite redaguoti ruošinio pavadinimo stilių</a:t>
            </a:r>
          </a:p>
        </p:txBody>
      </p:sp>
      <p:sp>
        <p:nvSpPr>
          <p:cNvPr id="6" name="23 paveikslėlio vietos rezervavimo ženklas">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rtlCol="0">
            <a:noAutofit/>
          </a:bodyPr>
          <a:lstStyle>
            <a:lvl1pPr marL="0" indent="0">
              <a:buNone/>
              <a:defRPr sz="1400">
                <a:solidFill>
                  <a:schemeClr val="tx1"/>
                </a:solidFill>
                <a:latin typeface="Century Gothic" panose="020B0502020202020204" pitchFamily="34" charset="0"/>
              </a:defRPr>
            </a:lvl1pPr>
          </a:lstStyle>
          <a:p>
            <a:pPr rtl="0"/>
            <a:r>
              <a:rPr lang="lt-LT" noProof="0" dirty="0"/>
              <a:t>Spustelėkite piktogramą norėdami įtraukti paveikslėlį</a:t>
            </a:r>
          </a:p>
        </p:txBody>
      </p:sp>
      <p:sp>
        <p:nvSpPr>
          <p:cNvPr id="10" name="28 teksto vietos rezervavimo ženklas">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Century Gothic" panose="020B0502020202020204" pitchFamily="34" charset="0"/>
              </a:defRPr>
            </a:lvl1pPr>
          </a:lstStyle>
          <a:p>
            <a:pPr lvl="0" rtl="0"/>
            <a:r>
              <a:rPr lang="lt-LT" noProof="0" dirty="0"/>
              <a:t>Pavadinimas</a:t>
            </a:r>
          </a:p>
        </p:txBody>
      </p:sp>
      <p:sp>
        <p:nvSpPr>
          <p:cNvPr id="11" name="28 teksto vietos rezervavimo ženklas">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Century Gothic" panose="020B0502020202020204" pitchFamily="34" charset="0"/>
              </a:defRPr>
            </a:lvl1pPr>
          </a:lstStyle>
          <a:p>
            <a:pPr lvl="0" rtl="0"/>
            <a:r>
              <a:rPr lang="lt-LT" noProof="0" dirty="0"/>
              <a:t>Pavadinimas</a:t>
            </a:r>
          </a:p>
        </p:txBody>
      </p:sp>
      <p:sp>
        <p:nvSpPr>
          <p:cNvPr id="7" name="23 paveikslėlio vietos rezervavimo ženklas">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rtlCol="0">
            <a:noAutofit/>
          </a:bodyPr>
          <a:lstStyle>
            <a:lvl1pPr marL="0" indent="0">
              <a:buNone/>
              <a:defRPr sz="1400">
                <a:solidFill>
                  <a:schemeClr val="tx1"/>
                </a:solidFill>
                <a:latin typeface="Century Gothic" panose="020B0502020202020204" pitchFamily="34" charset="0"/>
              </a:defRPr>
            </a:lvl1pPr>
          </a:lstStyle>
          <a:p>
            <a:pPr rtl="0"/>
            <a:r>
              <a:rPr lang="lt-LT" noProof="0" dirty="0"/>
              <a:t>Spustelėkite piktogramą norėdami įtraukti paveikslėlį</a:t>
            </a:r>
          </a:p>
        </p:txBody>
      </p:sp>
      <p:sp>
        <p:nvSpPr>
          <p:cNvPr id="12" name="28 teksto vietos rezervavimo ženklas">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Century Gothic" panose="020B0502020202020204" pitchFamily="34" charset="0"/>
              </a:defRPr>
            </a:lvl1pPr>
          </a:lstStyle>
          <a:p>
            <a:pPr lvl="0" rtl="0"/>
            <a:r>
              <a:rPr lang="lt-LT" noProof="0" dirty="0"/>
              <a:t>Pavadinimas</a:t>
            </a:r>
          </a:p>
        </p:txBody>
      </p:sp>
      <p:sp>
        <p:nvSpPr>
          <p:cNvPr id="13" name="28 teksto vietos rezervavimo ženklas">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Century Gothic" panose="020B0502020202020204" pitchFamily="34" charset="0"/>
              </a:defRPr>
            </a:lvl1pPr>
          </a:lstStyle>
          <a:p>
            <a:pPr lvl="0" rtl="0"/>
            <a:r>
              <a:rPr lang="lt-LT" noProof="0" dirty="0"/>
              <a:t>Pavadinimas</a:t>
            </a:r>
          </a:p>
        </p:txBody>
      </p:sp>
      <p:sp>
        <p:nvSpPr>
          <p:cNvPr id="8" name="23 paveikslėlio vietos rezervavimo ženklas">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rtlCol="0">
            <a:noAutofit/>
          </a:bodyPr>
          <a:lstStyle>
            <a:lvl1pPr marL="0" indent="0">
              <a:buNone/>
              <a:defRPr sz="1400">
                <a:solidFill>
                  <a:schemeClr val="tx1"/>
                </a:solidFill>
                <a:latin typeface="Century Gothic" panose="020B0502020202020204" pitchFamily="34" charset="0"/>
              </a:defRPr>
            </a:lvl1pPr>
          </a:lstStyle>
          <a:p>
            <a:pPr rtl="0"/>
            <a:r>
              <a:rPr lang="lt-LT" noProof="0" dirty="0"/>
              <a:t>Spustelėkite piktogramą norėdami įtraukti paveikslėlį</a:t>
            </a:r>
          </a:p>
        </p:txBody>
      </p:sp>
      <p:sp>
        <p:nvSpPr>
          <p:cNvPr id="14" name="28 teksto vietos rezervavimo ženklas">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Century Gothic" panose="020B0502020202020204" pitchFamily="34" charset="0"/>
              </a:defRPr>
            </a:lvl1pPr>
          </a:lstStyle>
          <a:p>
            <a:pPr lvl="0" rtl="0"/>
            <a:r>
              <a:rPr lang="lt-LT" noProof="0" dirty="0"/>
              <a:t>Pavadinimas</a:t>
            </a:r>
          </a:p>
        </p:txBody>
      </p:sp>
      <p:sp>
        <p:nvSpPr>
          <p:cNvPr id="15" name="28 teksto vietos rezervavimo ženklas">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Century Gothic" panose="020B0502020202020204" pitchFamily="34" charset="0"/>
              </a:defRPr>
            </a:lvl1pPr>
          </a:lstStyle>
          <a:p>
            <a:pPr lvl="0" rtl="0"/>
            <a:r>
              <a:rPr lang="lt-LT" noProof="0" dirty="0"/>
              <a:t>Pavadinimas</a:t>
            </a:r>
          </a:p>
        </p:txBody>
      </p:sp>
      <p:sp>
        <p:nvSpPr>
          <p:cNvPr id="9" name="23 paveikslėlio vietos rezervavimo ženklas">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rtlCol="0">
            <a:noAutofit/>
          </a:bodyPr>
          <a:lstStyle>
            <a:lvl1pPr marL="0" indent="0">
              <a:buNone/>
              <a:defRPr sz="1400">
                <a:solidFill>
                  <a:schemeClr val="tx1"/>
                </a:solidFill>
                <a:latin typeface="Century Gothic" panose="020B0502020202020204" pitchFamily="34" charset="0"/>
              </a:defRPr>
            </a:lvl1pPr>
          </a:lstStyle>
          <a:p>
            <a:pPr rtl="0"/>
            <a:r>
              <a:rPr lang="lt-LT" noProof="0" dirty="0"/>
              <a:t>Spustelėkite piktogramą norėdami įtraukti paveikslėlį</a:t>
            </a:r>
          </a:p>
        </p:txBody>
      </p:sp>
      <p:sp>
        <p:nvSpPr>
          <p:cNvPr id="16" name="28 teksto vietos rezervavimo ženklas">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Century Gothic" panose="020B0502020202020204" pitchFamily="34" charset="0"/>
              </a:defRPr>
            </a:lvl1pPr>
          </a:lstStyle>
          <a:p>
            <a:pPr lvl="0" rtl="0"/>
            <a:r>
              <a:rPr lang="lt-LT" noProof="0" dirty="0"/>
              <a:t>Pavadinimas</a:t>
            </a:r>
          </a:p>
        </p:txBody>
      </p:sp>
      <p:sp>
        <p:nvSpPr>
          <p:cNvPr id="17" name="28 teksto vietos rezervavimo ženklas">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Century Gothic" panose="020B0502020202020204" pitchFamily="34" charset="0"/>
              </a:defRPr>
            </a:lvl1pPr>
          </a:lstStyle>
          <a:p>
            <a:pPr lvl="0" rtl="0"/>
            <a:r>
              <a:rPr lang="lt-LT" noProof="0" dirty="0"/>
              <a:t>Pavadinimas</a:t>
            </a:r>
          </a:p>
        </p:txBody>
      </p:sp>
      <p:sp>
        <p:nvSpPr>
          <p:cNvPr id="3" name="2 datos vietos rezervavimo ženklas">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rtlCol="0">
            <a:noAutofit/>
          </a:bodyPr>
          <a:lstStyle>
            <a:lvl1pPr>
              <a:defRPr>
                <a:solidFill>
                  <a:schemeClr val="accent3"/>
                </a:solidFill>
                <a:latin typeface="Century Gothic" panose="020B0502020202020204" pitchFamily="34" charset="0"/>
              </a:defRPr>
            </a:lvl1pPr>
          </a:lstStyle>
          <a:p>
            <a:fld id="{3000A49C-0BA9-452F-B5CC-0D280225921E}" type="datetime1">
              <a:rPr lang="lt-LT" smtClean="0"/>
              <a:pPr/>
              <a:t>2026-05-13</a:t>
            </a:fld>
            <a:endParaRPr lang="lt-LT" dirty="0"/>
          </a:p>
        </p:txBody>
      </p:sp>
      <p:sp>
        <p:nvSpPr>
          <p:cNvPr id="4" name="3 poraštės vietos rezervavimo ženklas">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rtlCol="0">
            <a:noAutofit/>
          </a:bodyPr>
          <a:lstStyle>
            <a:lvl1pPr>
              <a:defRPr>
                <a:solidFill>
                  <a:schemeClr val="accent3"/>
                </a:solidFill>
                <a:latin typeface="Century Gothic" panose="020B0502020202020204" pitchFamily="34" charset="0"/>
              </a:defRPr>
            </a:lvl1pPr>
          </a:lstStyle>
          <a:p>
            <a:r>
              <a:rPr lang="lt-LT" dirty="0"/>
              <a:t>PATEIKTIES PAVADINIMAS</a:t>
            </a:r>
          </a:p>
        </p:txBody>
      </p:sp>
      <p:sp>
        <p:nvSpPr>
          <p:cNvPr id="5" name="4 skaidrės numerio vietos rezervavimo ženklas">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rtlCol="0">
            <a:noAutofit/>
          </a:bodyPr>
          <a:lstStyle>
            <a:lvl1pPr>
              <a:defRPr>
                <a:solidFill>
                  <a:schemeClr val="accent3"/>
                </a:solidFill>
                <a:latin typeface="Century Gothic" panose="020B0502020202020204" pitchFamily="34" charset="0"/>
              </a:defRPr>
            </a:lvl1pPr>
          </a:lstStyle>
          <a:p>
            <a:fld id="{294A09A9-5501-47C1-A89A-A340965A2BE2}" type="slidenum">
              <a:rPr lang="lt-LT" smtClean="0"/>
              <a:pPr/>
              <a:t>‹#›</a:t>
            </a:fld>
            <a:endParaRPr lang="lt-LT" dirty="0"/>
          </a:p>
        </p:txBody>
      </p:sp>
      <p:sp>
        <p:nvSpPr>
          <p:cNvPr id="19" name="18 laisva forma">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21" name="20 laisva forma">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25" name="24 laisva forma">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26" name="25 ovalas">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lt-LT" noProof="0" dirty="0">
              <a:latin typeface="Century Gothic" panose="020B0502020202020204" pitchFamily="34" charset="0"/>
            </a:endParaRPr>
          </a:p>
        </p:txBody>
      </p:sp>
      <p:sp>
        <p:nvSpPr>
          <p:cNvPr id="27" name="26 laisva forma">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28" name="27 laisva forma">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29" name="28 laisva forma">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Tree>
    <p:extLst>
      <p:ext uri="{BB962C8B-B14F-4D97-AF65-F5344CB8AC3E}">
        <p14:creationId xmlns:p14="http://schemas.microsoft.com/office/powerpoint/2010/main" val="77184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2 pavadinimas ir turinys">
    <p:spTree>
      <p:nvGrpSpPr>
        <p:cNvPr id="1" name=""/>
        <p:cNvGrpSpPr/>
        <p:nvPr/>
      </p:nvGrpSpPr>
      <p:grpSpPr>
        <a:xfrm>
          <a:off x="0" y="0"/>
          <a:ext cx="0" cy="0"/>
          <a:chOff x="0" y="0"/>
          <a:chExt cx="0" cy="0"/>
        </a:xfrm>
      </p:grpSpPr>
      <p:sp>
        <p:nvSpPr>
          <p:cNvPr id="2" name="1 pavadinimas">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Century Gothic" panose="020B0502020202020204" pitchFamily="34" charset="0"/>
              </a:defRPr>
            </a:lvl1pPr>
          </a:lstStyle>
          <a:p>
            <a:pPr rtl="0"/>
            <a:r>
              <a:rPr lang="lt-LT" noProof="0" dirty="0"/>
              <a:t>Spustelėkite, jei norite redaguoti ruošinio pavadinimo stilių</a:t>
            </a:r>
          </a:p>
        </p:txBody>
      </p:sp>
      <p:sp>
        <p:nvSpPr>
          <p:cNvPr id="3" name="2 turinio vietos rezervavimo ženklas">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528203"/>
            <a:ext cx="4663440" cy="2828613"/>
          </a:xfrm>
        </p:spPr>
        <p:txBody>
          <a:bodyPr rtlCol="0">
            <a:noAutofit/>
          </a:bodyPr>
          <a:lstStyle>
            <a:lvl1pPr marL="0" indent="0">
              <a:buNone/>
              <a:defRPr sz="2000">
                <a:latin typeface="Century Gothic" panose="020B0502020202020204" pitchFamily="34" charset="0"/>
              </a:defRPr>
            </a:lvl1pPr>
            <a:lvl2pPr marL="457200" indent="0">
              <a:buNone/>
              <a:defRPr sz="1800">
                <a:latin typeface="Century Gothic" panose="020B0502020202020204" pitchFamily="34" charset="0"/>
              </a:defRPr>
            </a:lvl2pPr>
            <a:lvl3pPr marL="914400" indent="0">
              <a:buNone/>
              <a:defRPr sz="1600">
                <a:latin typeface="Century Gothic" panose="020B0502020202020204" pitchFamily="34" charset="0"/>
              </a:defRPr>
            </a:lvl3pPr>
            <a:lvl4pPr marL="1371600" indent="0">
              <a:buNone/>
              <a:defRPr sz="1400">
                <a:latin typeface="Century Gothic" panose="020B0502020202020204" pitchFamily="34" charset="0"/>
              </a:defRPr>
            </a:lvl4pPr>
            <a:lvl5pPr marL="1828800" indent="0">
              <a:buNone/>
              <a:defRPr sz="1400">
                <a:latin typeface="Century Gothic" panose="020B0502020202020204" pitchFamily="34" charset="0"/>
              </a:defRPr>
            </a:lvl5pPr>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4" name="3 laisva forma">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5" name="4 laisva forma">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6" name="5 laisva forma">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grpSp>
        <p:nvGrpSpPr>
          <p:cNvPr id="9" name="8 grupė">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6 laisva forma">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sp>
          <p:nvSpPr>
            <p:cNvPr id="8" name="7 laisva forma">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t-LT" noProof="0" dirty="0">
                <a:latin typeface="Century Gothic" panose="020B0502020202020204" pitchFamily="34" charset="0"/>
              </a:endParaRPr>
            </a:p>
          </p:txBody>
        </p:sp>
      </p:grpSp>
      <p:sp>
        <p:nvSpPr>
          <p:cNvPr id="10" name="3 datos vietos rezervavimo ženklas">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Century Gothic" panose="020B0502020202020204" pitchFamily="34" charset="0"/>
              </a:defRPr>
            </a:lvl1pPr>
          </a:lstStyle>
          <a:p>
            <a:fld id="{F3B3F036-19BD-44CC-965A-C74D0CD872CB}" type="datetime1">
              <a:rPr lang="lt-LT" smtClean="0"/>
              <a:pPr/>
              <a:t>2026-05-13</a:t>
            </a:fld>
            <a:endParaRPr lang="lt-LT" dirty="0"/>
          </a:p>
        </p:txBody>
      </p:sp>
      <p:sp>
        <p:nvSpPr>
          <p:cNvPr id="11" name="4 poraštės vietos rezervavimo ženklas">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Century Gothic" panose="020B0502020202020204" pitchFamily="34" charset="0"/>
              </a:defRPr>
            </a:lvl1pPr>
          </a:lstStyle>
          <a:p>
            <a:r>
              <a:rPr lang="lt-LT" dirty="0"/>
              <a:t>PATEIKTIES PAVADINIMAS</a:t>
            </a:r>
          </a:p>
        </p:txBody>
      </p:sp>
      <p:sp>
        <p:nvSpPr>
          <p:cNvPr id="12" name="5 skaidrės numerio vietos rezervavimo ženklas">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Century Gothic" panose="020B0502020202020204" pitchFamily="34" charset="0"/>
              </a:defRPr>
            </a:lvl1pPr>
          </a:lstStyle>
          <a:p>
            <a:fld id="{294A09A9-5501-47C1-A89A-A340965A2BE2}" type="slidenum">
              <a:rPr lang="lt-LT" smtClean="0"/>
              <a:pPr/>
              <a:t>‹#›</a:t>
            </a:fld>
            <a:endParaRPr lang="lt-LT" dirty="0"/>
          </a:p>
        </p:txBody>
      </p:sp>
      <p:sp>
        <p:nvSpPr>
          <p:cNvPr id="13" name="2 turinio vietos rezervavimo ženklas">
            <a:extLst>
              <a:ext uri="{FF2B5EF4-FFF2-40B4-BE49-F238E27FC236}">
                <a16:creationId xmlns:a16="http://schemas.microsoft.com/office/drawing/2014/main" id="{94CA559C-3355-DE44-ACF9-BDB6083C4225}"/>
              </a:ext>
            </a:extLst>
          </p:cNvPr>
          <p:cNvSpPr>
            <a:spLocks noGrp="1"/>
          </p:cNvSpPr>
          <p:nvPr>
            <p:ph idx="10" hasCustomPrompt="1"/>
          </p:nvPr>
        </p:nvSpPr>
        <p:spPr>
          <a:xfrm>
            <a:off x="6283235" y="2528203"/>
            <a:ext cx="4663440" cy="2828613"/>
          </a:xfrm>
        </p:spPr>
        <p:txBody>
          <a:bodyPr rtlCol="0">
            <a:noAutofit/>
          </a:bodyPr>
          <a:lstStyle>
            <a:lvl1pPr marL="0" indent="0">
              <a:buNone/>
              <a:defRPr sz="2000">
                <a:latin typeface="Century Gothic" panose="020B0502020202020204" pitchFamily="34" charset="0"/>
              </a:defRPr>
            </a:lvl1pPr>
            <a:lvl2pPr marL="457200" indent="0">
              <a:buNone/>
              <a:defRPr sz="1800">
                <a:latin typeface="Century Gothic" panose="020B0502020202020204" pitchFamily="34" charset="0"/>
              </a:defRPr>
            </a:lvl2pPr>
            <a:lvl3pPr marL="914400" indent="0">
              <a:buNone/>
              <a:defRPr sz="1600">
                <a:latin typeface="Century Gothic" panose="020B0502020202020204" pitchFamily="34" charset="0"/>
              </a:defRPr>
            </a:lvl3pPr>
            <a:lvl4pPr marL="1371600" indent="0">
              <a:buNone/>
              <a:defRPr sz="1400">
                <a:latin typeface="Century Gothic" panose="020B0502020202020204" pitchFamily="34" charset="0"/>
              </a:defRPr>
            </a:lvl4pPr>
            <a:lvl5pPr marL="1828800" indent="0">
              <a:buNone/>
              <a:defRPr sz="1400">
                <a:latin typeface="Century Gothic" panose="020B0502020202020204" pitchFamily="34" charset="0"/>
              </a:defRPr>
            </a:lvl5pPr>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14" name="2 turinio vietos rezervavimo ženklas">
            <a:extLst>
              <a:ext uri="{FF2B5EF4-FFF2-40B4-BE49-F238E27FC236}">
                <a16:creationId xmlns:a16="http://schemas.microsoft.com/office/drawing/2014/main" id="{0B33DABA-7BF5-1147-BA5E-63B92F220E51}"/>
              </a:ext>
            </a:extLst>
          </p:cNvPr>
          <p:cNvSpPr>
            <a:spLocks noGrp="1"/>
          </p:cNvSpPr>
          <p:nvPr>
            <p:ph idx="11" hasCustomPrompt="1"/>
          </p:nvPr>
        </p:nvSpPr>
        <p:spPr>
          <a:xfrm>
            <a:off x="1167493" y="2005689"/>
            <a:ext cx="4663440" cy="522514"/>
          </a:xfrm>
        </p:spPr>
        <p:txBody>
          <a:bodyPr rtlCol="0">
            <a:noAutofit/>
          </a:bodyPr>
          <a:lstStyle>
            <a:lvl1pPr marL="0" indent="0">
              <a:buNone/>
              <a:defRPr sz="2400" b="1">
                <a:latin typeface="Century Gothic" panose="020B0502020202020204" pitchFamily="34" charset="0"/>
              </a:defRPr>
            </a:lvl1pPr>
            <a:lvl2pPr marL="457200" indent="0">
              <a:buNone/>
              <a:defRPr sz="2000" b="1">
                <a:latin typeface="Century Gothic" panose="020B0502020202020204" pitchFamily="34" charset="0"/>
              </a:defRPr>
            </a:lvl2pPr>
            <a:lvl3pPr marL="914400" indent="0">
              <a:buNone/>
              <a:defRPr sz="1800" b="1">
                <a:latin typeface="Century Gothic" panose="020B0502020202020204" pitchFamily="34" charset="0"/>
              </a:defRPr>
            </a:lvl3pPr>
            <a:lvl4pPr marL="1371600" indent="0">
              <a:buNone/>
              <a:defRPr sz="1600" b="1">
                <a:latin typeface="Century Gothic" panose="020B0502020202020204" pitchFamily="34" charset="0"/>
              </a:defRPr>
            </a:lvl4pPr>
            <a:lvl5pPr marL="1828800" indent="0">
              <a:buNone/>
              <a:defRPr sz="1600" b="1">
                <a:latin typeface="Century Gothic" panose="020B0502020202020204" pitchFamily="34" charset="0"/>
              </a:defRPr>
            </a:lvl5pPr>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15" name="2 turinio vietos rezervavimo ženklas">
            <a:extLst>
              <a:ext uri="{FF2B5EF4-FFF2-40B4-BE49-F238E27FC236}">
                <a16:creationId xmlns:a16="http://schemas.microsoft.com/office/drawing/2014/main" id="{1B05BEE9-8BC0-EC44-B913-DB6426DF2EA7}"/>
              </a:ext>
            </a:extLst>
          </p:cNvPr>
          <p:cNvSpPr>
            <a:spLocks noGrp="1"/>
          </p:cNvSpPr>
          <p:nvPr>
            <p:ph idx="12" hasCustomPrompt="1"/>
          </p:nvPr>
        </p:nvSpPr>
        <p:spPr>
          <a:xfrm>
            <a:off x="6283235" y="2005689"/>
            <a:ext cx="4663440" cy="522514"/>
          </a:xfrm>
        </p:spPr>
        <p:txBody>
          <a:bodyPr rtlCol="0">
            <a:noAutofit/>
          </a:bodyPr>
          <a:lstStyle>
            <a:lvl1pPr marL="0" indent="0">
              <a:buNone/>
              <a:defRPr sz="2400" b="1">
                <a:latin typeface="Century Gothic" panose="020B0502020202020204" pitchFamily="34" charset="0"/>
              </a:defRPr>
            </a:lvl1pPr>
            <a:lvl2pPr marL="457200" indent="0">
              <a:buNone/>
              <a:defRPr sz="2000" b="1">
                <a:latin typeface="Century Gothic" panose="020B0502020202020204" pitchFamily="34" charset="0"/>
              </a:defRPr>
            </a:lvl2pPr>
            <a:lvl3pPr marL="914400" indent="0">
              <a:buNone/>
              <a:defRPr sz="1800" b="1">
                <a:latin typeface="Century Gothic" panose="020B0502020202020204" pitchFamily="34" charset="0"/>
              </a:defRPr>
            </a:lvl3pPr>
            <a:lvl4pPr marL="1371600" indent="0">
              <a:buNone/>
              <a:defRPr sz="1600" b="1">
                <a:latin typeface="Century Gothic" panose="020B0502020202020204" pitchFamily="34" charset="0"/>
              </a:defRPr>
            </a:lvl4pPr>
            <a:lvl5pPr marL="1828800" indent="0">
              <a:buNone/>
              <a:defRPr sz="1600" b="1">
                <a:latin typeface="Century Gothic" panose="020B0502020202020204" pitchFamily="34" charset="0"/>
              </a:defRPr>
            </a:lvl5pPr>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Tree>
    <p:extLst>
      <p:ext uri="{BB962C8B-B14F-4D97-AF65-F5344CB8AC3E}">
        <p14:creationId xmlns:p14="http://schemas.microsoft.com/office/powerpoint/2010/main" val="366700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286A-897E-4047-A567-C080E0C952F9}"/>
              </a:ext>
            </a:extLst>
          </p:cNvPr>
          <p:cNvSpPr>
            <a:spLocks noGrp="1"/>
          </p:cNvSpPr>
          <p:nvPr>
            <p:ph type="title"/>
          </p:nvPr>
        </p:nvSpPr>
        <p:spPr>
          <a:xfrm>
            <a:off x="832339" y="615461"/>
            <a:ext cx="10515600" cy="869706"/>
          </a:xfrm>
        </p:spPr>
        <p:txBody>
          <a:bodyPr anchor="b">
            <a:normAutofit/>
          </a:bodyPr>
          <a:lstStyle>
            <a:lvl1pPr algn="ctr">
              <a:defRPr sz="32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C34B10FB-8D83-A449-8263-86539B208550}"/>
              </a:ext>
            </a:extLst>
          </p:cNvPr>
          <p:cNvSpPr>
            <a:spLocks noGrp="1"/>
          </p:cNvSpPr>
          <p:nvPr>
            <p:ph type="body" idx="1"/>
          </p:nvPr>
        </p:nvSpPr>
        <p:spPr>
          <a:xfrm>
            <a:off x="832338" y="1635248"/>
            <a:ext cx="10515600" cy="56283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8" name="Picture Placeholder 8">
            <a:extLst>
              <a:ext uri="{FF2B5EF4-FFF2-40B4-BE49-F238E27FC236}">
                <a16:creationId xmlns:a16="http://schemas.microsoft.com/office/drawing/2014/main" id="{F685D92B-DE28-7E47-92E2-2ECE7C33C24C}"/>
              </a:ext>
            </a:extLst>
          </p:cNvPr>
          <p:cNvSpPr>
            <a:spLocks noGrp="1"/>
          </p:cNvSpPr>
          <p:nvPr>
            <p:ph type="pic" sz="quarter" idx="10"/>
          </p:nvPr>
        </p:nvSpPr>
        <p:spPr>
          <a:xfrm>
            <a:off x="6090136" y="2567352"/>
            <a:ext cx="5257801" cy="3217986"/>
          </a:xfrm>
        </p:spPr>
        <p:txBody>
          <a:bodyPr/>
          <a:lstStyle/>
          <a:p>
            <a:endParaRPr lang="en-US" dirty="0"/>
          </a:p>
        </p:txBody>
      </p:sp>
      <p:sp>
        <p:nvSpPr>
          <p:cNvPr id="9" name="Picture Placeholder 8">
            <a:extLst>
              <a:ext uri="{FF2B5EF4-FFF2-40B4-BE49-F238E27FC236}">
                <a16:creationId xmlns:a16="http://schemas.microsoft.com/office/drawing/2014/main" id="{E8880D4E-4900-FC44-87F0-E99DBFBE211C}"/>
              </a:ext>
            </a:extLst>
          </p:cNvPr>
          <p:cNvSpPr>
            <a:spLocks noGrp="1"/>
          </p:cNvSpPr>
          <p:nvPr>
            <p:ph type="pic" sz="quarter" idx="11"/>
          </p:nvPr>
        </p:nvSpPr>
        <p:spPr>
          <a:xfrm>
            <a:off x="838200" y="2567352"/>
            <a:ext cx="4897089" cy="3217986"/>
          </a:xfrm>
        </p:spPr>
        <p:txBody>
          <a:bodyPr/>
          <a:lstStyle/>
          <a:p>
            <a:endParaRPr lang="en-US" dirty="0"/>
          </a:p>
        </p:txBody>
      </p:sp>
    </p:spTree>
    <p:extLst>
      <p:ext uri="{BB962C8B-B14F-4D97-AF65-F5344CB8AC3E}">
        <p14:creationId xmlns:p14="http://schemas.microsoft.com/office/powerpoint/2010/main" val="2345641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4.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theme" Target="../theme/theme7.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image" Target="../media/image1.png"/><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76D937-FCE1-6843-992B-C8E16DCA5FDA}"/>
              </a:ext>
            </a:extLst>
          </p:cNvPr>
          <p:cNvPicPr>
            <a:picLocks noChangeAspect="1"/>
          </p:cNvPicPr>
          <p:nvPr userDrawn="1"/>
        </p:nvPicPr>
        <p:blipFill>
          <a:blip r:embed="rId12"/>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B8C5EC5-BE9C-C24E-BC86-69629F90A68C}"/>
              </a:ext>
            </a:extLst>
          </p:cNvPr>
          <p:cNvSpPr>
            <a:spLocks noGrp="1"/>
          </p:cNvSpPr>
          <p:nvPr>
            <p:ph type="title"/>
          </p:nvPr>
        </p:nvSpPr>
        <p:spPr>
          <a:xfrm>
            <a:off x="838200" y="136525"/>
            <a:ext cx="10515600" cy="777875"/>
          </a:xfrm>
          <a:prstGeom prst="rect">
            <a:avLst/>
          </a:prstGeom>
        </p:spPr>
        <p:txBody>
          <a:bodyPr vert="horz" lIns="91440" tIns="45720" rIns="91440" bIns="45720" rtlCol="0" anchor="ctr">
            <a:normAutofit/>
          </a:bodyPr>
          <a:lstStyle/>
          <a:p>
            <a:r>
              <a:rPr lang="en-GB" dirty="0" err="1"/>
              <a:t>Skaidrės</a:t>
            </a:r>
            <a:r>
              <a:rPr lang="en-GB" dirty="0"/>
              <a:t> </a:t>
            </a:r>
            <a:r>
              <a:rPr lang="en-GB" dirty="0" err="1"/>
              <a:t>tema</a:t>
            </a:r>
            <a:endParaRPr lang="en-LT" dirty="0"/>
          </a:p>
        </p:txBody>
      </p:sp>
      <p:sp>
        <p:nvSpPr>
          <p:cNvPr id="3" name="Text Placeholder 2">
            <a:extLst>
              <a:ext uri="{FF2B5EF4-FFF2-40B4-BE49-F238E27FC236}">
                <a16:creationId xmlns:a16="http://schemas.microsoft.com/office/drawing/2014/main" id="{07767A13-5236-E544-8239-3A4406C05784}"/>
              </a:ext>
            </a:extLst>
          </p:cNvPr>
          <p:cNvSpPr>
            <a:spLocks noGrp="1"/>
          </p:cNvSpPr>
          <p:nvPr>
            <p:ph type="body" idx="1"/>
          </p:nvPr>
        </p:nvSpPr>
        <p:spPr>
          <a:xfrm>
            <a:off x="838200" y="1251857"/>
            <a:ext cx="10515600" cy="465908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Tree>
    <p:extLst>
      <p:ext uri="{BB962C8B-B14F-4D97-AF65-F5344CB8AC3E}">
        <p14:creationId xmlns:p14="http://schemas.microsoft.com/office/powerpoint/2010/main" val="3770040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708" r:id="rId7"/>
    <p:sldLayoutId id="2147483709" r:id="rId8"/>
    <p:sldLayoutId id="2147483710" r:id="rId9"/>
    <p:sldLayoutId id="2147483711" r:id="rId10"/>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B85CD64-AC13-1E4F-824B-F1953B03FCA4}"/>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39415655-B7A5-084A-8053-B6EADDEDD6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LT" dirty="0"/>
          </a:p>
        </p:txBody>
      </p:sp>
      <p:sp>
        <p:nvSpPr>
          <p:cNvPr id="3" name="Text Placeholder 2">
            <a:extLst>
              <a:ext uri="{FF2B5EF4-FFF2-40B4-BE49-F238E27FC236}">
                <a16:creationId xmlns:a16="http://schemas.microsoft.com/office/drawing/2014/main" id="{1B395F8A-65AF-7347-BFB1-4E9390CB4A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Tree>
    <p:extLst>
      <p:ext uri="{BB962C8B-B14F-4D97-AF65-F5344CB8AC3E}">
        <p14:creationId xmlns:p14="http://schemas.microsoft.com/office/powerpoint/2010/main" val="4118436191"/>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3F5430-5CDB-2343-951E-249663F98817}"/>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791643DD-835A-4643-A22A-C81DF3A8C4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LT" dirty="0"/>
          </a:p>
        </p:txBody>
      </p:sp>
      <p:sp>
        <p:nvSpPr>
          <p:cNvPr id="3" name="Text Placeholder 2">
            <a:extLst>
              <a:ext uri="{FF2B5EF4-FFF2-40B4-BE49-F238E27FC236}">
                <a16:creationId xmlns:a16="http://schemas.microsoft.com/office/drawing/2014/main" id="{4CF4E6D0-6971-C44B-A8D9-5BF8ED1B4E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4" name="Date Placeholder 3">
            <a:extLst>
              <a:ext uri="{FF2B5EF4-FFF2-40B4-BE49-F238E27FC236}">
                <a16:creationId xmlns:a16="http://schemas.microsoft.com/office/drawing/2014/main" id="{CB05FBDC-BB2F-7141-B318-78FDCE31D8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entury Gothic" panose="020B0502020202020204" pitchFamily="34" charset="0"/>
              </a:defRPr>
            </a:lvl1pPr>
          </a:lstStyle>
          <a:p>
            <a:fld id="{5FBFB419-A16B-DA4D-92B2-D134E6930CAA}" type="datetimeFigureOut">
              <a:rPr lang="en-LT" smtClean="0"/>
              <a:pPr/>
              <a:t>05/13/2026</a:t>
            </a:fld>
            <a:endParaRPr lang="en-LT" dirty="0"/>
          </a:p>
        </p:txBody>
      </p:sp>
      <p:sp>
        <p:nvSpPr>
          <p:cNvPr id="5" name="Footer Placeholder 4">
            <a:extLst>
              <a:ext uri="{FF2B5EF4-FFF2-40B4-BE49-F238E27FC236}">
                <a16:creationId xmlns:a16="http://schemas.microsoft.com/office/drawing/2014/main" id="{96330813-DD31-9E40-B421-2401EE03E3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3951C024-C768-B343-8619-35F904CC91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DB976866-FE1A-9940-A94A-1774395401DB}" type="slidenum">
              <a:rPr lang="en-LT" smtClean="0"/>
              <a:pPr/>
              <a:t>‹#›</a:t>
            </a:fld>
            <a:endParaRPr lang="en-LT" dirty="0"/>
          </a:p>
        </p:txBody>
      </p:sp>
    </p:spTree>
    <p:extLst>
      <p:ext uri="{BB962C8B-B14F-4D97-AF65-F5344CB8AC3E}">
        <p14:creationId xmlns:p14="http://schemas.microsoft.com/office/powerpoint/2010/main" val="3019387457"/>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F2033B-EFA9-914C-A99E-0E6928EBD82A}"/>
              </a:ext>
            </a:extLst>
          </p:cNvPr>
          <p:cNvPicPr>
            <a:picLocks noChangeAspect="1"/>
          </p:cNvPicPr>
          <p:nvPr userDrawn="1"/>
        </p:nvPicPr>
        <p:blipFill>
          <a:blip r:embed="rId14"/>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49C50F9-4BFC-0E46-85A6-EFE17E4C8D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T"/>
          </a:p>
        </p:txBody>
      </p:sp>
      <p:sp>
        <p:nvSpPr>
          <p:cNvPr id="3" name="Text Placeholder 2">
            <a:extLst>
              <a:ext uri="{FF2B5EF4-FFF2-40B4-BE49-F238E27FC236}">
                <a16:creationId xmlns:a16="http://schemas.microsoft.com/office/drawing/2014/main" id="{626C49A9-73C5-7549-8844-4D369AA67E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Tree>
    <p:extLst>
      <p:ext uri="{BB962C8B-B14F-4D97-AF65-F5344CB8AC3E}">
        <p14:creationId xmlns:p14="http://schemas.microsoft.com/office/powerpoint/2010/main" val="3289979919"/>
      </p:ext>
    </p:extLst>
  </p:cSld>
  <p:clrMap bg1="lt1" tx1="dk1" bg2="lt2" tx2="dk2" accent1="accent1" accent2="accent2" accent3="accent3" accent4="accent4" accent5="accent5" accent6="accent6" hlink="hlink" folHlink="folHlink"/>
  <p:sldLayoutIdLst>
    <p:sldLayoutId id="2147483679" r:id="rId1"/>
    <p:sldLayoutId id="2147483682"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001313-326A-7A4A-8BC8-1D36EB80D533}"/>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E56149C-FE37-2E42-8BA2-CF3B2FFC34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T"/>
          </a:p>
        </p:txBody>
      </p:sp>
      <p:sp>
        <p:nvSpPr>
          <p:cNvPr id="3" name="Text Placeholder 2">
            <a:extLst>
              <a:ext uri="{FF2B5EF4-FFF2-40B4-BE49-F238E27FC236}">
                <a16:creationId xmlns:a16="http://schemas.microsoft.com/office/drawing/2014/main" id="{130D0E1B-8A23-B54B-AAEB-0C2D08A238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Tree>
    <p:extLst>
      <p:ext uri="{BB962C8B-B14F-4D97-AF65-F5344CB8AC3E}">
        <p14:creationId xmlns:p14="http://schemas.microsoft.com/office/powerpoint/2010/main" val="3535942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D9148D-5255-5F48-9884-682159D4A58F}"/>
              </a:ext>
            </a:extLst>
          </p:cNvPr>
          <p:cNvPicPr>
            <a:picLocks noChangeAspect="1"/>
          </p:cNvPicPr>
          <p:nvPr userDrawn="1"/>
        </p:nvPicPr>
        <p:blipFill>
          <a:blip r:embed="rId5"/>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A166A775-E36B-814F-A73A-0A1747C904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LT" dirty="0"/>
          </a:p>
        </p:txBody>
      </p:sp>
      <p:sp>
        <p:nvSpPr>
          <p:cNvPr id="3" name="Text Placeholder 2">
            <a:extLst>
              <a:ext uri="{FF2B5EF4-FFF2-40B4-BE49-F238E27FC236}">
                <a16:creationId xmlns:a16="http://schemas.microsoft.com/office/drawing/2014/main" id="{994B2567-B2AC-6744-830A-2A60F3479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4" name="Date Placeholder 3">
            <a:extLst>
              <a:ext uri="{FF2B5EF4-FFF2-40B4-BE49-F238E27FC236}">
                <a16:creationId xmlns:a16="http://schemas.microsoft.com/office/drawing/2014/main" id="{FE31F773-3286-FD4C-9FF7-9F3A68318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entury Gothic" panose="020B0502020202020204" pitchFamily="34" charset="0"/>
              </a:defRPr>
            </a:lvl1pPr>
          </a:lstStyle>
          <a:p>
            <a:fld id="{9EC5032C-6343-FA48-8F9B-7C3B812F767B}" type="datetimeFigureOut">
              <a:rPr lang="en-LT" smtClean="0"/>
              <a:pPr/>
              <a:t>05/13/2026</a:t>
            </a:fld>
            <a:endParaRPr lang="en-LT" dirty="0"/>
          </a:p>
        </p:txBody>
      </p:sp>
      <p:sp>
        <p:nvSpPr>
          <p:cNvPr id="5" name="Footer Placeholder 4">
            <a:extLst>
              <a:ext uri="{FF2B5EF4-FFF2-40B4-BE49-F238E27FC236}">
                <a16:creationId xmlns:a16="http://schemas.microsoft.com/office/drawing/2014/main" id="{9D27FB3D-9ACC-8E45-9103-527FF3DC97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endParaRPr lang="en-LT" dirty="0"/>
          </a:p>
        </p:txBody>
      </p:sp>
      <p:sp>
        <p:nvSpPr>
          <p:cNvPr id="6" name="Slide Number Placeholder 5">
            <a:extLst>
              <a:ext uri="{FF2B5EF4-FFF2-40B4-BE49-F238E27FC236}">
                <a16:creationId xmlns:a16="http://schemas.microsoft.com/office/drawing/2014/main" id="{CF795EBA-E138-6E45-8F24-2B883603F1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E8E37FC0-F8C1-854F-A5EE-1BB6291C2F17}" type="slidenum">
              <a:rPr lang="en-LT" smtClean="0"/>
              <a:pPr/>
              <a:t>‹#›</a:t>
            </a:fld>
            <a:endParaRPr lang="en-LT" dirty="0"/>
          </a:p>
        </p:txBody>
      </p:sp>
    </p:spTree>
    <p:extLst>
      <p:ext uri="{BB962C8B-B14F-4D97-AF65-F5344CB8AC3E}">
        <p14:creationId xmlns:p14="http://schemas.microsoft.com/office/powerpoint/2010/main" val="3450219698"/>
      </p:ext>
    </p:extLst>
  </p:cSld>
  <p:clrMap bg1="lt1" tx1="dk1" bg2="lt2" tx2="dk2" accent1="accent1" accent2="accent2" accent3="accent3" accent4="accent4" accent5="accent5" accent6="accent6" hlink="hlink" folHlink="folHlink"/>
  <p:sldLayoutIdLst>
    <p:sldLayoutId id="2147483694" r:id="rId1"/>
    <p:sldLayoutId id="2147483699" r:id="rId2"/>
    <p:sldLayoutId id="2147483700" r:id="rId3"/>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76D937-FCE1-6843-992B-C8E16DCA5FDA}"/>
              </a:ext>
            </a:extLst>
          </p:cNvPr>
          <p:cNvPicPr>
            <a:picLocks noChangeAspect="1"/>
          </p:cNvPicPr>
          <p:nvPr userDrawn="1"/>
        </p:nvPicPr>
        <p:blipFill>
          <a:blip r:embed="rId19"/>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B8C5EC5-BE9C-C24E-BC86-69629F90A68C}"/>
              </a:ext>
            </a:extLst>
          </p:cNvPr>
          <p:cNvSpPr>
            <a:spLocks noGrp="1"/>
          </p:cNvSpPr>
          <p:nvPr>
            <p:ph type="title"/>
          </p:nvPr>
        </p:nvSpPr>
        <p:spPr>
          <a:xfrm>
            <a:off x="838200" y="136525"/>
            <a:ext cx="10515600" cy="777875"/>
          </a:xfrm>
          <a:prstGeom prst="rect">
            <a:avLst/>
          </a:prstGeom>
        </p:spPr>
        <p:txBody>
          <a:bodyPr vert="horz" lIns="91440" tIns="45720" rIns="91440" bIns="45720" rtlCol="0" anchor="ctr">
            <a:normAutofit/>
          </a:bodyPr>
          <a:lstStyle/>
          <a:p>
            <a:r>
              <a:rPr lang="en-GB" dirty="0" err="1"/>
              <a:t>Skaidrės</a:t>
            </a:r>
            <a:r>
              <a:rPr lang="en-GB" dirty="0"/>
              <a:t> </a:t>
            </a:r>
            <a:r>
              <a:rPr lang="en-GB" dirty="0" err="1"/>
              <a:t>tema</a:t>
            </a:r>
            <a:endParaRPr lang="en-LT" dirty="0"/>
          </a:p>
        </p:txBody>
      </p:sp>
      <p:sp>
        <p:nvSpPr>
          <p:cNvPr id="3" name="Text Placeholder 2">
            <a:extLst>
              <a:ext uri="{FF2B5EF4-FFF2-40B4-BE49-F238E27FC236}">
                <a16:creationId xmlns:a16="http://schemas.microsoft.com/office/drawing/2014/main" id="{07767A13-5236-E544-8239-3A4406C05784}"/>
              </a:ext>
            </a:extLst>
          </p:cNvPr>
          <p:cNvSpPr>
            <a:spLocks noGrp="1"/>
          </p:cNvSpPr>
          <p:nvPr>
            <p:ph type="body" idx="1"/>
          </p:nvPr>
        </p:nvSpPr>
        <p:spPr>
          <a:xfrm>
            <a:off x="838200" y="1251857"/>
            <a:ext cx="10515600" cy="465908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Tree>
    <p:extLst>
      <p:ext uri="{BB962C8B-B14F-4D97-AF65-F5344CB8AC3E}">
        <p14:creationId xmlns:p14="http://schemas.microsoft.com/office/powerpoint/2010/main" val="276511277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klausau.l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445BE-C132-9E40-A7DC-A8F4900A8078}"/>
              </a:ext>
            </a:extLst>
          </p:cNvPr>
          <p:cNvSpPr>
            <a:spLocks noGrp="1"/>
          </p:cNvSpPr>
          <p:nvPr>
            <p:ph type="ctrTitle"/>
          </p:nvPr>
        </p:nvSpPr>
        <p:spPr>
          <a:xfrm>
            <a:off x="550267" y="4264445"/>
            <a:ext cx="6906881" cy="503853"/>
          </a:xfrm>
        </p:spPr>
        <p:txBody>
          <a:bodyPr>
            <a:noAutofit/>
          </a:bodyPr>
          <a:lstStyle/>
          <a:p>
            <a:pPr algn="ctr">
              <a:lnSpc>
                <a:spcPct val="100000"/>
              </a:lnSpc>
            </a:pPr>
            <a:r>
              <a:rPr lang="lt-LT" noProof="0" dirty="0"/>
              <a:t>Smurto ir priekabiavimo darbe prevencija</a:t>
            </a:r>
            <a:br>
              <a:rPr lang="lt-LT" sz="3200" noProof="0" dirty="0"/>
            </a:br>
            <a:endParaRPr lang="lt-LT" sz="3200" noProof="0" dirty="0"/>
          </a:p>
        </p:txBody>
      </p:sp>
      <p:sp>
        <p:nvSpPr>
          <p:cNvPr id="4" name="TextBox 3">
            <a:extLst>
              <a:ext uri="{FF2B5EF4-FFF2-40B4-BE49-F238E27FC236}">
                <a16:creationId xmlns:a16="http://schemas.microsoft.com/office/drawing/2014/main" id="{9A3FFEBA-F59A-FA45-97CF-2B0523F1D416}"/>
              </a:ext>
            </a:extLst>
          </p:cNvPr>
          <p:cNvSpPr txBox="1">
            <a:spLocks noChangeAspect="1"/>
          </p:cNvSpPr>
          <p:nvPr/>
        </p:nvSpPr>
        <p:spPr>
          <a:xfrm>
            <a:off x="15347865" y="-562232"/>
            <a:ext cx="149228" cy="298350"/>
          </a:xfrm>
          <a:prstGeom prst="rect">
            <a:avLst/>
          </a:prstGeom>
          <a:noFill/>
        </p:spPr>
        <p:txBody>
          <a:bodyPr wrap="none" rtlCol="0">
            <a:noAutofit/>
          </a:bodyPr>
          <a:lstStyle/>
          <a:p>
            <a:endParaRPr lang="lt-LT" sz="1463" noProof="0" dirty="0">
              <a:latin typeface="Century Gothic" panose="020B0502020202020204" pitchFamily="34" charset="0"/>
            </a:endParaRPr>
          </a:p>
        </p:txBody>
      </p:sp>
    </p:spTree>
    <p:extLst>
      <p:ext uri="{BB962C8B-B14F-4D97-AF65-F5344CB8AC3E}">
        <p14:creationId xmlns:p14="http://schemas.microsoft.com/office/powerpoint/2010/main" val="40066009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67563-E1A5-DF8A-12FA-1CC0AA775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3D6C6-EE68-7475-A864-5DF2D4176AA6}"/>
              </a:ext>
            </a:extLst>
          </p:cNvPr>
          <p:cNvSpPr>
            <a:spLocks noGrp="1"/>
          </p:cNvSpPr>
          <p:nvPr>
            <p:ph type="title"/>
          </p:nvPr>
        </p:nvSpPr>
        <p:spPr>
          <a:xfrm>
            <a:off x="548639" y="169182"/>
            <a:ext cx="11135361" cy="777875"/>
          </a:xfrm>
        </p:spPr>
        <p:txBody>
          <a:bodyPr/>
          <a:lstStyle/>
          <a:p>
            <a:r>
              <a:rPr lang="en-US" dirty="0" err="1">
                <a:solidFill>
                  <a:srgbClr val="404040"/>
                </a:solidFill>
                <a:latin typeface="+mn-lt"/>
              </a:rPr>
              <a:t>Smurto</a:t>
            </a:r>
            <a:r>
              <a:rPr lang="en-US" dirty="0">
                <a:solidFill>
                  <a:srgbClr val="404040"/>
                </a:solidFill>
                <a:latin typeface="+mn-lt"/>
              </a:rPr>
              <a:t> </a:t>
            </a:r>
            <a:r>
              <a:rPr lang="en-US" dirty="0" err="1">
                <a:solidFill>
                  <a:srgbClr val="404040"/>
                </a:solidFill>
                <a:latin typeface="+mn-lt"/>
              </a:rPr>
              <a:t>darbe</a:t>
            </a:r>
            <a:r>
              <a:rPr lang="en-US" dirty="0">
                <a:solidFill>
                  <a:srgbClr val="404040"/>
                </a:solidFill>
                <a:latin typeface="+mn-lt"/>
              </a:rPr>
              <a:t> </a:t>
            </a:r>
            <a:r>
              <a:rPr lang="en-US" dirty="0" err="1">
                <a:solidFill>
                  <a:srgbClr val="404040"/>
                </a:solidFill>
                <a:latin typeface="+mn-lt"/>
              </a:rPr>
              <a:t>formos</a:t>
            </a:r>
            <a:endParaRPr lang="lt-LT" dirty="0">
              <a:solidFill>
                <a:srgbClr val="404040"/>
              </a:solidFill>
              <a:latin typeface="+mn-lt"/>
            </a:endParaRPr>
          </a:p>
        </p:txBody>
      </p:sp>
      <p:sp>
        <p:nvSpPr>
          <p:cNvPr id="4" name="Rectangle: Rounded Corners 3">
            <a:extLst>
              <a:ext uri="{FF2B5EF4-FFF2-40B4-BE49-F238E27FC236}">
                <a16:creationId xmlns:a16="http://schemas.microsoft.com/office/drawing/2014/main" id="{FBBB9881-52B4-7A8F-95BC-8FF8BCFD7611}"/>
              </a:ext>
            </a:extLst>
          </p:cNvPr>
          <p:cNvSpPr/>
          <p:nvPr/>
        </p:nvSpPr>
        <p:spPr>
          <a:xfrm>
            <a:off x="548639" y="1522099"/>
            <a:ext cx="3268879" cy="1886673"/>
          </a:xfrm>
          <a:prstGeom prst="roundRect">
            <a:avLst/>
          </a:prstGeom>
          <a:noFill/>
          <a:ln w="76200">
            <a:solidFill>
              <a:srgbClr val="99DF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rgbClr val="404040"/>
              </a:solidFill>
            </a:endParaRPr>
          </a:p>
        </p:txBody>
      </p:sp>
      <p:sp>
        <p:nvSpPr>
          <p:cNvPr id="5" name="Rectangle: Rounded Corners 4">
            <a:extLst>
              <a:ext uri="{FF2B5EF4-FFF2-40B4-BE49-F238E27FC236}">
                <a16:creationId xmlns:a16="http://schemas.microsoft.com/office/drawing/2014/main" id="{9F91A598-6C79-B359-378E-7C2AB1AD76E3}"/>
              </a:ext>
            </a:extLst>
          </p:cNvPr>
          <p:cNvSpPr/>
          <p:nvPr/>
        </p:nvSpPr>
        <p:spPr>
          <a:xfrm>
            <a:off x="4497683" y="1522098"/>
            <a:ext cx="3268879" cy="1886673"/>
          </a:xfrm>
          <a:prstGeom prst="roundRect">
            <a:avLst/>
          </a:prstGeom>
          <a:no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solidFill>
                <a:srgbClr val="404040"/>
              </a:solidFill>
            </a:endParaRPr>
          </a:p>
        </p:txBody>
      </p:sp>
      <p:sp>
        <p:nvSpPr>
          <p:cNvPr id="6" name="Rectangle: Rounded Corners 5">
            <a:extLst>
              <a:ext uri="{FF2B5EF4-FFF2-40B4-BE49-F238E27FC236}">
                <a16:creationId xmlns:a16="http://schemas.microsoft.com/office/drawing/2014/main" id="{020AC706-6F4C-1AE7-ED2E-5AFA89067C27}"/>
              </a:ext>
            </a:extLst>
          </p:cNvPr>
          <p:cNvSpPr/>
          <p:nvPr/>
        </p:nvSpPr>
        <p:spPr>
          <a:xfrm>
            <a:off x="8415121" y="1503793"/>
            <a:ext cx="3268879" cy="1886673"/>
          </a:xfrm>
          <a:prstGeom prst="roundRect">
            <a:avLst/>
          </a:prstGeom>
          <a:noFill/>
          <a:ln w="76200">
            <a:solidFill>
              <a:srgbClr val="99DF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rgbClr val="404040"/>
              </a:solidFill>
            </a:endParaRPr>
          </a:p>
        </p:txBody>
      </p:sp>
      <p:sp>
        <p:nvSpPr>
          <p:cNvPr id="7" name="TextBox 6">
            <a:extLst>
              <a:ext uri="{FF2B5EF4-FFF2-40B4-BE49-F238E27FC236}">
                <a16:creationId xmlns:a16="http://schemas.microsoft.com/office/drawing/2014/main" id="{ACB1363B-BD64-4C05-FAF2-D63B06415672}"/>
              </a:ext>
            </a:extLst>
          </p:cNvPr>
          <p:cNvSpPr txBox="1"/>
          <p:nvPr/>
        </p:nvSpPr>
        <p:spPr>
          <a:xfrm>
            <a:off x="1088695" y="2235292"/>
            <a:ext cx="2188766" cy="461665"/>
          </a:xfrm>
          <a:prstGeom prst="rect">
            <a:avLst/>
          </a:prstGeom>
          <a:noFill/>
        </p:spPr>
        <p:txBody>
          <a:bodyPr wrap="square" rtlCol="0">
            <a:spAutoFit/>
          </a:bodyPr>
          <a:lstStyle/>
          <a:p>
            <a:r>
              <a:rPr lang="en-US" sz="2400" b="1" dirty="0">
                <a:solidFill>
                  <a:srgbClr val="404040"/>
                </a:solidFill>
              </a:rPr>
              <a:t>EKONOMINIS</a:t>
            </a:r>
            <a:endParaRPr lang="lt-LT" sz="2400" b="1" dirty="0">
              <a:solidFill>
                <a:srgbClr val="404040"/>
              </a:solidFill>
            </a:endParaRPr>
          </a:p>
        </p:txBody>
      </p:sp>
      <p:sp>
        <p:nvSpPr>
          <p:cNvPr id="9" name="TextBox 8">
            <a:extLst>
              <a:ext uri="{FF2B5EF4-FFF2-40B4-BE49-F238E27FC236}">
                <a16:creationId xmlns:a16="http://schemas.microsoft.com/office/drawing/2014/main" id="{7975D2F8-A288-7C9C-29A1-865BC52FADF7}"/>
              </a:ext>
            </a:extLst>
          </p:cNvPr>
          <p:cNvSpPr txBox="1"/>
          <p:nvPr/>
        </p:nvSpPr>
        <p:spPr>
          <a:xfrm>
            <a:off x="9006298" y="2200701"/>
            <a:ext cx="2086523" cy="461665"/>
          </a:xfrm>
          <a:prstGeom prst="rect">
            <a:avLst/>
          </a:prstGeom>
          <a:noFill/>
        </p:spPr>
        <p:txBody>
          <a:bodyPr wrap="square" rtlCol="0">
            <a:spAutoFit/>
          </a:bodyPr>
          <a:lstStyle/>
          <a:p>
            <a:r>
              <a:rPr lang="en-US" sz="2400" b="1" dirty="0">
                <a:solidFill>
                  <a:srgbClr val="404040"/>
                </a:solidFill>
              </a:rPr>
              <a:t>SEKSUALINIS</a:t>
            </a:r>
            <a:endParaRPr lang="lt-LT" sz="2400" b="1" dirty="0">
              <a:solidFill>
                <a:srgbClr val="404040"/>
              </a:solidFill>
            </a:endParaRPr>
          </a:p>
        </p:txBody>
      </p:sp>
      <p:sp>
        <p:nvSpPr>
          <p:cNvPr id="14" name="TextBox 13">
            <a:extLst>
              <a:ext uri="{FF2B5EF4-FFF2-40B4-BE49-F238E27FC236}">
                <a16:creationId xmlns:a16="http://schemas.microsoft.com/office/drawing/2014/main" id="{AE795172-2053-49D5-DC49-049021CC6131}"/>
              </a:ext>
            </a:extLst>
          </p:cNvPr>
          <p:cNvSpPr txBox="1"/>
          <p:nvPr/>
        </p:nvSpPr>
        <p:spPr>
          <a:xfrm>
            <a:off x="5481758" y="2232317"/>
            <a:ext cx="1227502" cy="461665"/>
          </a:xfrm>
          <a:prstGeom prst="rect">
            <a:avLst/>
          </a:prstGeom>
          <a:noFill/>
        </p:spPr>
        <p:txBody>
          <a:bodyPr wrap="square" rtlCol="0">
            <a:spAutoFit/>
          </a:bodyPr>
          <a:lstStyle/>
          <a:p>
            <a:r>
              <a:rPr lang="lt-LT" sz="2400" b="1" dirty="0">
                <a:solidFill>
                  <a:srgbClr val="404040"/>
                </a:solidFill>
              </a:rPr>
              <a:t>FIZINIS</a:t>
            </a:r>
          </a:p>
        </p:txBody>
      </p:sp>
      <p:sp>
        <p:nvSpPr>
          <p:cNvPr id="3" name="Rectangle: Rounded Corners 2">
            <a:extLst>
              <a:ext uri="{FF2B5EF4-FFF2-40B4-BE49-F238E27FC236}">
                <a16:creationId xmlns:a16="http://schemas.microsoft.com/office/drawing/2014/main" id="{9B5B3302-D583-3929-7BA1-FD5052BB88B3}"/>
              </a:ext>
            </a:extLst>
          </p:cNvPr>
          <p:cNvSpPr/>
          <p:nvPr/>
        </p:nvSpPr>
        <p:spPr>
          <a:xfrm>
            <a:off x="4497683" y="3787659"/>
            <a:ext cx="3291385" cy="1886673"/>
          </a:xfrm>
          <a:prstGeom prst="roundRect">
            <a:avLst/>
          </a:prstGeom>
          <a:noFill/>
          <a:ln w="76200">
            <a:solidFill>
              <a:srgbClr val="99DF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solidFill>
                <a:srgbClr val="404040"/>
              </a:solidFill>
            </a:endParaRPr>
          </a:p>
        </p:txBody>
      </p:sp>
      <p:sp>
        <p:nvSpPr>
          <p:cNvPr id="10" name="TextBox 9">
            <a:extLst>
              <a:ext uri="{FF2B5EF4-FFF2-40B4-BE49-F238E27FC236}">
                <a16:creationId xmlns:a16="http://schemas.microsoft.com/office/drawing/2014/main" id="{95D9795A-B554-08B2-6782-ED2516957FCE}"/>
              </a:ext>
            </a:extLst>
          </p:cNvPr>
          <p:cNvSpPr txBox="1"/>
          <p:nvPr/>
        </p:nvSpPr>
        <p:spPr>
          <a:xfrm>
            <a:off x="4759683" y="4500162"/>
            <a:ext cx="2671653" cy="461665"/>
          </a:xfrm>
          <a:prstGeom prst="rect">
            <a:avLst/>
          </a:prstGeom>
          <a:noFill/>
        </p:spPr>
        <p:txBody>
          <a:bodyPr wrap="square" rtlCol="0">
            <a:spAutoFit/>
          </a:bodyPr>
          <a:lstStyle/>
          <a:p>
            <a:pPr algn="ctr"/>
            <a:r>
              <a:rPr lang="en-US" sz="2400" b="1" dirty="0">
                <a:solidFill>
                  <a:srgbClr val="404040"/>
                </a:solidFill>
              </a:rPr>
              <a:t>PSICHOLOGINIS</a:t>
            </a:r>
            <a:endParaRPr lang="lt-LT" sz="2400" b="1" dirty="0">
              <a:solidFill>
                <a:srgbClr val="404040"/>
              </a:solidFill>
            </a:endParaRPr>
          </a:p>
        </p:txBody>
      </p:sp>
    </p:spTree>
    <p:extLst>
      <p:ext uri="{BB962C8B-B14F-4D97-AF65-F5344CB8AC3E}">
        <p14:creationId xmlns:p14="http://schemas.microsoft.com/office/powerpoint/2010/main" val="1062941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9" grpId="0"/>
      <p:bldP spid="14" grpId="0"/>
      <p:bldP spid="3"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6D27679-429A-BA3D-35E8-80BF70E8DAB0}"/>
              </a:ext>
            </a:extLst>
          </p:cNvPr>
          <p:cNvSpPr>
            <a:spLocks noGrp="1"/>
          </p:cNvSpPr>
          <p:nvPr>
            <p:ph type="title"/>
          </p:nvPr>
        </p:nvSpPr>
        <p:spPr>
          <a:xfrm>
            <a:off x="533061" y="136525"/>
            <a:ext cx="10669978" cy="777875"/>
          </a:xfrm>
        </p:spPr>
        <p:txBody>
          <a:bodyPr/>
          <a:lstStyle/>
          <a:p>
            <a:pPr>
              <a:lnSpc>
                <a:spcPct val="120000"/>
              </a:lnSpc>
              <a:spcBef>
                <a:spcPts val="0"/>
              </a:spcBef>
            </a:pPr>
            <a:r>
              <a:rPr lang="lt-LT" b="1" dirty="0">
                <a:solidFill>
                  <a:srgbClr val="404040"/>
                </a:solidFill>
                <a:latin typeface="+mn-lt"/>
              </a:rPr>
              <a:t>Ekonominis smurtas</a:t>
            </a:r>
            <a:endParaRPr lang="en-US" dirty="0">
              <a:solidFill>
                <a:srgbClr val="404040"/>
              </a:solidFill>
            </a:endParaRPr>
          </a:p>
        </p:txBody>
      </p:sp>
      <p:sp>
        <p:nvSpPr>
          <p:cNvPr id="3" name="Turinio vietos rezervavimo ženklas 2">
            <a:extLst>
              <a:ext uri="{FF2B5EF4-FFF2-40B4-BE49-F238E27FC236}">
                <a16:creationId xmlns:a16="http://schemas.microsoft.com/office/drawing/2014/main" id="{B7E8A05B-ECF1-8CDA-9636-8FF37B3ABA52}"/>
              </a:ext>
            </a:extLst>
          </p:cNvPr>
          <p:cNvSpPr>
            <a:spLocks noGrp="1"/>
          </p:cNvSpPr>
          <p:nvPr>
            <p:ph idx="1"/>
          </p:nvPr>
        </p:nvSpPr>
        <p:spPr>
          <a:xfrm>
            <a:off x="538480" y="1251857"/>
            <a:ext cx="11145520" cy="4659086"/>
          </a:xfrm>
        </p:spPr>
        <p:txBody>
          <a:bodyPr>
            <a:normAutofit lnSpcReduction="10000"/>
          </a:bodyPr>
          <a:lstStyle/>
          <a:p>
            <a:pPr marL="0" indent="0" algn="just">
              <a:lnSpc>
                <a:spcPct val="120000"/>
              </a:lnSpc>
              <a:spcBef>
                <a:spcPts val="0"/>
              </a:spcBef>
              <a:buNone/>
            </a:pPr>
            <a:r>
              <a:rPr lang="lt-LT" sz="2400" b="1" dirty="0">
                <a:solidFill>
                  <a:srgbClr val="404040"/>
                </a:solidFill>
              </a:rPr>
              <a:t>Ekonominis smurtas </a:t>
            </a:r>
            <a:r>
              <a:rPr lang="lt-LT" sz="2400" dirty="0">
                <a:solidFill>
                  <a:srgbClr val="404040"/>
                </a:solidFill>
              </a:rPr>
              <a:t>–</a:t>
            </a:r>
            <a:r>
              <a:rPr lang="lt-LT" sz="2400" b="1" dirty="0">
                <a:solidFill>
                  <a:srgbClr val="404040"/>
                </a:solidFill>
              </a:rPr>
              <a:t> </a:t>
            </a:r>
            <a:r>
              <a:rPr lang="lt-LT" sz="2400" dirty="0">
                <a:solidFill>
                  <a:srgbClr val="404040"/>
                </a:solidFill>
              </a:rPr>
              <a:t>tai smurto forma, kai asmuo žeminamas dėl ekonominės priklausomybės ir kai patiria ekonominę žalą dėl smurtautojo prievartos. </a:t>
            </a:r>
            <a:endParaRPr lang="en-US" sz="2400" dirty="0">
              <a:solidFill>
                <a:srgbClr val="404040"/>
              </a:solidFill>
            </a:endParaRPr>
          </a:p>
          <a:p>
            <a:pPr marL="0" indent="0" algn="just">
              <a:lnSpc>
                <a:spcPct val="120000"/>
              </a:lnSpc>
              <a:spcBef>
                <a:spcPts val="0"/>
              </a:spcBef>
              <a:buNone/>
            </a:pPr>
            <a:endParaRPr lang="lt-LT" sz="2400" dirty="0">
              <a:solidFill>
                <a:srgbClr val="404040"/>
              </a:solidFill>
            </a:endParaRPr>
          </a:p>
          <a:p>
            <a:pPr marL="0" indent="0" algn="just">
              <a:lnSpc>
                <a:spcPct val="120000"/>
              </a:lnSpc>
              <a:spcBef>
                <a:spcPts val="0"/>
              </a:spcBef>
              <a:buNone/>
            </a:pPr>
            <a:r>
              <a:rPr lang="lt-LT" sz="2400" b="1" i="0" u="none" strike="noStrike" baseline="0" dirty="0">
                <a:solidFill>
                  <a:srgbClr val="404040"/>
                </a:solidFill>
              </a:rPr>
              <a:t>Tai gali pasireikšti (bet neapsiriboja) daromu poveikiu susidoroti su darbuotoju:</a:t>
            </a:r>
          </a:p>
          <a:p>
            <a:pPr algn="just">
              <a:lnSpc>
                <a:spcPct val="120000"/>
              </a:lnSpc>
              <a:spcBef>
                <a:spcPts val="0"/>
              </a:spcBef>
            </a:pPr>
            <a:r>
              <a:rPr lang="lt-LT" sz="2400" b="0" i="0" u="none" strike="noStrike" baseline="0" dirty="0">
                <a:solidFill>
                  <a:srgbClr val="404040"/>
                </a:solidFill>
              </a:rPr>
              <a:t>finansiškai;</a:t>
            </a:r>
          </a:p>
          <a:p>
            <a:pPr algn="just">
              <a:lnSpc>
                <a:spcPct val="120000"/>
              </a:lnSpc>
              <a:spcBef>
                <a:spcPts val="0"/>
              </a:spcBef>
            </a:pPr>
            <a:r>
              <a:rPr lang="lt-LT" sz="2400" b="0" i="0" u="none" strike="noStrike" baseline="0" dirty="0">
                <a:solidFill>
                  <a:srgbClr val="404040"/>
                </a:solidFill>
              </a:rPr>
              <a:t>grasinimais neskirti skatinimo priemonių ar jų mokėjimo nutraukimo;</a:t>
            </a:r>
          </a:p>
          <a:p>
            <a:pPr algn="just">
              <a:lnSpc>
                <a:spcPct val="120000"/>
              </a:lnSpc>
              <a:spcBef>
                <a:spcPts val="0"/>
              </a:spcBef>
            </a:pPr>
            <a:r>
              <a:rPr lang="lt-LT" sz="2400" b="0" i="0" u="none" strike="noStrike" baseline="0" dirty="0">
                <a:solidFill>
                  <a:srgbClr val="404040"/>
                </a:solidFill>
              </a:rPr>
              <a:t>darbuotojo nuvertinimu pagal jo nuopelnus ir kvalifikaciją;</a:t>
            </a:r>
          </a:p>
          <a:p>
            <a:pPr algn="just">
              <a:lnSpc>
                <a:spcPct val="120000"/>
              </a:lnSpc>
              <a:spcBef>
                <a:spcPts val="0"/>
              </a:spcBef>
            </a:pPr>
            <a:r>
              <a:rPr lang="lt-LT" sz="2400" dirty="0">
                <a:solidFill>
                  <a:srgbClr val="404040"/>
                </a:solidFill>
              </a:rPr>
              <a:t>n</a:t>
            </a:r>
            <a:r>
              <a:rPr lang="lt-LT" sz="2400" b="0" i="0" u="none" strike="noStrike" baseline="0" dirty="0">
                <a:solidFill>
                  <a:srgbClr val="404040"/>
                </a:solidFill>
              </a:rPr>
              <a:t>eleidimu dirbti;</a:t>
            </a:r>
          </a:p>
          <a:p>
            <a:pPr algn="just">
              <a:lnSpc>
                <a:spcPct val="120000"/>
              </a:lnSpc>
              <a:spcBef>
                <a:spcPts val="0"/>
              </a:spcBef>
            </a:pPr>
            <a:r>
              <a:rPr lang="lt-LT" sz="2400" b="0" i="0" u="none" strike="noStrike" baseline="0" dirty="0">
                <a:solidFill>
                  <a:srgbClr val="404040"/>
                </a:solidFill>
              </a:rPr>
              <a:t>neišleidimu į mokymus ir kt. </a:t>
            </a:r>
            <a:endParaRPr lang="en-US" sz="2400" dirty="0">
              <a:solidFill>
                <a:srgbClr val="404040"/>
              </a:solidFill>
            </a:endParaRPr>
          </a:p>
          <a:p>
            <a:pPr>
              <a:lnSpc>
                <a:spcPct val="120000"/>
              </a:lnSpc>
              <a:spcBef>
                <a:spcPts val="0"/>
              </a:spcBef>
            </a:pPr>
            <a:endParaRPr lang="en-US" sz="2400" dirty="0">
              <a:solidFill>
                <a:srgbClr val="404040"/>
              </a:solidFill>
            </a:endParaRPr>
          </a:p>
        </p:txBody>
      </p:sp>
    </p:spTree>
    <p:extLst>
      <p:ext uri="{BB962C8B-B14F-4D97-AF65-F5344CB8AC3E}">
        <p14:creationId xmlns:p14="http://schemas.microsoft.com/office/powerpoint/2010/main" val="729965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CB9A2-DFA5-97E4-D95E-732F597AE6E8}"/>
              </a:ext>
            </a:extLst>
          </p:cNvPr>
          <p:cNvSpPr>
            <a:spLocks noGrp="1"/>
          </p:cNvSpPr>
          <p:nvPr>
            <p:ph type="title"/>
          </p:nvPr>
        </p:nvSpPr>
        <p:spPr>
          <a:xfrm>
            <a:off x="548640" y="136525"/>
            <a:ext cx="10805160" cy="777875"/>
          </a:xfrm>
        </p:spPr>
        <p:txBody>
          <a:bodyPr>
            <a:normAutofit/>
          </a:bodyPr>
          <a:lstStyle/>
          <a:p>
            <a:pPr>
              <a:lnSpc>
                <a:spcPct val="120000"/>
              </a:lnSpc>
              <a:spcBef>
                <a:spcPts val="0"/>
              </a:spcBef>
            </a:pPr>
            <a:r>
              <a:rPr lang="lt-LT" dirty="0">
                <a:solidFill>
                  <a:srgbClr val="404040"/>
                </a:solidFill>
              </a:rPr>
              <a:t>Kas nėra ekonominis smurtas?</a:t>
            </a:r>
            <a:endParaRPr lang="en-US" dirty="0">
              <a:solidFill>
                <a:srgbClr val="404040"/>
              </a:solidFill>
            </a:endParaRPr>
          </a:p>
        </p:txBody>
      </p:sp>
      <p:sp>
        <p:nvSpPr>
          <p:cNvPr id="5" name="TextBox 4">
            <a:extLst>
              <a:ext uri="{FF2B5EF4-FFF2-40B4-BE49-F238E27FC236}">
                <a16:creationId xmlns:a16="http://schemas.microsoft.com/office/drawing/2014/main" id="{9DE37B15-B67F-28B5-EF78-78DE95C79BE4}"/>
              </a:ext>
            </a:extLst>
          </p:cNvPr>
          <p:cNvSpPr txBox="1"/>
          <p:nvPr/>
        </p:nvSpPr>
        <p:spPr>
          <a:xfrm>
            <a:off x="548640" y="1446014"/>
            <a:ext cx="11155680" cy="3595408"/>
          </a:xfrm>
          <a:prstGeom prst="rect">
            <a:avLst/>
          </a:prstGeom>
          <a:noFill/>
        </p:spPr>
        <p:txBody>
          <a:bodyPr wrap="square">
            <a:spAutoFit/>
          </a:bodyPr>
          <a:lstStyle/>
          <a:p>
            <a:pPr marL="342900" lvl="0" indent="-342900">
              <a:lnSpc>
                <a:spcPct val="120000"/>
              </a:lnSpc>
              <a:buFont typeface="Arial" panose="020B0604020202020204" pitchFamily="34" charset="0"/>
              <a:buChar char="•"/>
            </a:pPr>
            <a:r>
              <a:rPr lang="lt-LT" sz="2400" dirty="0">
                <a:solidFill>
                  <a:srgbClr val="404040"/>
                </a:solidFill>
              </a:rPr>
              <a:t>Teisėtas darbo užmokesčio nustatymas.</a:t>
            </a:r>
          </a:p>
          <a:p>
            <a:pPr marL="342900" indent="-342900">
              <a:lnSpc>
                <a:spcPct val="120000"/>
              </a:lnSpc>
              <a:buFont typeface="Arial" panose="020B0604020202020204" pitchFamily="34" charset="0"/>
              <a:buChar char="•"/>
            </a:pPr>
            <a:r>
              <a:rPr lang="lt-LT" sz="2400" dirty="0">
                <a:solidFill>
                  <a:srgbClr val="404040"/>
                </a:solidFill>
              </a:rPr>
              <a:t>Atlyginimo nemokėjimas už faktiškai nedirbtą laiką.</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Premijų, priedų neskyrimas.</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Darbo krūvio, funkcijų paskirstymas pagal poreikį.</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Neapmokami mokymai, veiklos.</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Skirtingas atlyginimas dėl objektyvių priežasčių.</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Reikalavimas laikytis darbo tvarkos.</a:t>
            </a:r>
            <a:endParaRPr lang="en-US" sz="2400" dirty="0">
              <a:solidFill>
                <a:srgbClr val="404040"/>
              </a:solidFill>
            </a:endParaRPr>
          </a:p>
          <a:p>
            <a:pPr marL="342900" indent="-342900">
              <a:lnSpc>
                <a:spcPct val="120000"/>
              </a:lnSpc>
              <a:buFont typeface="Arial" panose="020B0604020202020204" pitchFamily="34" charset="0"/>
              <a:buChar char="•"/>
            </a:pPr>
            <a:r>
              <a:rPr lang="lt-LT" sz="2400" dirty="0">
                <a:solidFill>
                  <a:srgbClr val="404040"/>
                </a:solidFill>
              </a:rPr>
              <a:t>Drausminės priemonės, numatytos DK.</a:t>
            </a:r>
            <a:endParaRPr lang="en-US" sz="2400" dirty="0">
              <a:solidFill>
                <a:srgbClr val="404040"/>
              </a:solidFill>
            </a:endParaRPr>
          </a:p>
        </p:txBody>
      </p:sp>
    </p:spTree>
    <p:extLst>
      <p:ext uri="{BB962C8B-B14F-4D97-AF65-F5344CB8AC3E}">
        <p14:creationId xmlns:p14="http://schemas.microsoft.com/office/powerpoint/2010/main" val="833154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90AA1C8-14E1-A93B-D33D-E6D3CA77EA40}"/>
              </a:ext>
            </a:extLst>
          </p:cNvPr>
          <p:cNvSpPr>
            <a:spLocks noGrp="1"/>
          </p:cNvSpPr>
          <p:nvPr>
            <p:ph type="title"/>
          </p:nvPr>
        </p:nvSpPr>
        <p:spPr>
          <a:xfrm>
            <a:off x="543023" y="136525"/>
            <a:ext cx="11147531" cy="777875"/>
          </a:xfrm>
        </p:spPr>
        <p:txBody>
          <a:bodyPr/>
          <a:lstStyle/>
          <a:p>
            <a:r>
              <a:rPr lang="lt-LT" b="1" dirty="0">
                <a:latin typeface="Century Gothic" panose="020B0502020202020204" pitchFamily="34" charset="0"/>
              </a:rPr>
              <a:t>Fizinis smurtas</a:t>
            </a:r>
            <a:endParaRPr lang="en-US" dirty="0"/>
          </a:p>
        </p:txBody>
      </p:sp>
      <p:sp>
        <p:nvSpPr>
          <p:cNvPr id="3" name="Turinio vietos rezervavimo ženklas 2">
            <a:extLst>
              <a:ext uri="{FF2B5EF4-FFF2-40B4-BE49-F238E27FC236}">
                <a16:creationId xmlns:a16="http://schemas.microsoft.com/office/drawing/2014/main" id="{492ECC63-05CA-D679-5F05-EE0B64957FBF}"/>
              </a:ext>
            </a:extLst>
          </p:cNvPr>
          <p:cNvSpPr>
            <a:spLocks noGrp="1"/>
          </p:cNvSpPr>
          <p:nvPr>
            <p:ph idx="1"/>
          </p:nvPr>
        </p:nvSpPr>
        <p:spPr>
          <a:xfrm>
            <a:off x="550606" y="1032386"/>
            <a:ext cx="11139948" cy="5073445"/>
          </a:xfrm>
        </p:spPr>
        <p:txBody>
          <a:bodyPr>
            <a:noAutofit/>
          </a:bodyPr>
          <a:lstStyle/>
          <a:p>
            <a:pPr marL="0" marR="0" lvl="0" indent="0" algn="just" defTabSz="914400" rtl="0" eaLnBrk="1" fontAlgn="auto" latinLnBrk="0" hangingPunct="1">
              <a:lnSpc>
                <a:spcPct val="120000"/>
              </a:lnSpc>
              <a:spcBef>
                <a:spcPts val="0"/>
              </a:spcBef>
              <a:buClrTx/>
              <a:buSzTx/>
              <a:buFontTx/>
              <a:buNone/>
              <a:tabLst/>
              <a:defRPr/>
            </a:pPr>
            <a:r>
              <a:rPr lang="lt-LT" sz="2000" b="1" dirty="0">
                <a:solidFill>
                  <a:srgbClr val="404040"/>
                </a:solidFill>
                <a:latin typeface="Century Gothic" panose="020B0502020202020204" pitchFamily="34" charset="0"/>
                <a:cs typeface="Times New Roman" panose="02020603050405020304" pitchFamily="18" charset="0"/>
              </a:rPr>
              <a:t>Fizinis smurtas </a:t>
            </a:r>
            <a:r>
              <a:rPr lang="lt-LT" sz="2000" dirty="0">
                <a:solidFill>
                  <a:srgbClr val="404040"/>
                </a:solidFill>
                <a:latin typeface="Century Gothic" panose="020B0502020202020204" pitchFamily="34" charset="0"/>
                <a:cs typeface="Times New Roman" panose="02020603050405020304" pitchFamily="18" charset="0"/>
              </a:rPr>
              <a:t>galėtų būti suprantamas kaip veiksmas, kuriuo siekiama sukelti skausmą ir (arba) sužaloti. </a:t>
            </a:r>
            <a:endParaRPr lang="en-US" sz="2000" dirty="0">
              <a:solidFill>
                <a:srgbClr val="404040"/>
              </a:solidFill>
              <a:latin typeface="Century Gothic" panose="020B050202020202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buClrTx/>
              <a:buSzTx/>
              <a:buFontTx/>
              <a:buNone/>
              <a:tabLst/>
              <a:defRPr/>
            </a:pPr>
            <a:endParaRPr lang="lt-LT" sz="2000" dirty="0">
              <a:solidFill>
                <a:srgbClr val="404040"/>
              </a:solidFill>
              <a:latin typeface="Century Gothic" panose="020B050202020202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buClrTx/>
              <a:buSzTx/>
              <a:buFontTx/>
              <a:buNone/>
              <a:tabLst/>
              <a:defRPr/>
            </a:pPr>
            <a:r>
              <a:rPr lang="lt-LT" sz="2000" b="1" dirty="0">
                <a:solidFill>
                  <a:srgbClr val="404040"/>
                </a:solidFill>
                <a:latin typeface="Century Gothic" panose="020B0502020202020204" pitchFamily="34" charset="0"/>
                <a:cs typeface="Times New Roman" panose="02020603050405020304" pitchFamily="18" charset="0"/>
              </a:rPr>
              <a:t>Fizinis smurtas gali pasireikšti (bet neapsiriboja):</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mušimu,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stumdymu,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smaugimu,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trenkimu,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purtymu,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tampymu,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daiktų daužymu ginčo metu,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daiktų mėtymu įpykus,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turto naikinimu, </a:t>
            </a:r>
          </a:p>
          <a:p>
            <a:pPr algn="just">
              <a:lnSpc>
                <a:spcPct val="120000"/>
              </a:lnSpc>
              <a:spcBef>
                <a:spcPts val="0"/>
              </a:spcBef>
              <a:defRPr/>
            </a:pPr>
            <a:r>
              <a:rPr lang="lt-LT" sz="2000" dirty="0">
                <a:solidFill>
                  <a:srgbClr val="404040"/>
                </a:solidFill>
                <a:latin typeface="Century Gothic" panose="020B0502020202020204" pitchFamily="34" charset="0"/>
                <a:cs typeface="Times New Roman" panose="02020603050405020304" pitchFamily="18" charset="0"/>
              </a:rPr>
              <a:t>sužeidimu - kūno sužalojimais. </a:t>
            </a:r>
          </a:p>
        </p:txBody>
      </p:sp>
    </p:spTree>
    <p:extLst>
      <p:ext uri="{BB962C8B-B14F-4D97-AF65-F5344CB8AC3E}">
        <p14:creationId xmlns:p14="http://schemas.microsoft.com/office/powerpoint/2010/main" val="3641755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EB8B8-CBA5-15AD-B66A-E8321EF05840}"/>
              </a:ext>
            </a:extLst>
          </p:cNvPr>
          <p:cNvSpPr>
            <a:spLocks noGrp="1"/>
          </p:cNvSpPr>
          <p:nvPr>
            <p:ph type="title"/>
          </p:nvPr>
        </p:nvSpPr>
        <p:spPr>
          <a:xfrm>
            <a:off x="521110" y="136525"/>
            <a:ext cx="10832690" cy="777875"/>
          </a:xfrm>
        </p:spPr>
        <p:txBody>
          <a:bodyPr/>
          <a:lstStyle/>
          <a:p>
            <a:pPr>
              <a:lnSpc>
                <a:spcPct val="120000"/>
              </a:lnSpc>
              <a:spcBef>
                <a:spcPts val="0"/>
              </a:spcBef>
            </a:pPr>
            <a:r>
              <a:rPr lang="lt-LT" dirty="0">
                <a:solidFill>
                  <a:srgbClr val="404040"/>
                </a:solidFill>
              </a:rPr>
              <a:t>Kas nėra fizinis smurtas?</a:t>
            </a:r>
            <a:endParaRPr lang="en-US" dirty="0">
              <a:solidFill>
                <a:srgbClr val="404040"/>
              </a:solidFill>
            </a:endParaRPr>
          </a:p>
        </p:txBody>
      </p:sp>
      <p:sp>
        <p:nvSpPr>
          <p:cNvPr id="5" name="TextBox 4">
            <a:extLst>
              <a:ext uri="{FF2B5EF4-FFF2-40B4-BE49-F238E27FC236}">
                <a16:creationId xmlns:a16="http://schemas.microsoft.com/office/drawing/2014/main" id="{BAA80D7B-4E55-26F5-6E78-CC426793C554}"/>
              </a:ext>
            </a:extLst>
          </p:cNvPr>
          <p:cNvSpPr txBox="1"/>
          <p:nvPr/>
        </p:nvSpPr>
        <p:spPr>
          <a:xfrm>
            <a:off x="521110" y="1458148"/>
            <a:ext cx="11198942" cy="2709011"/>
          </a:xfrm>
          <a:prstGeom prst="rect">
            <a:avLst/>
          </a:prstGeom>
          <a:noFill/>
        </p:spPr>
        <p:txBody>
          <a:bodyPr wrap="square">
            <a:spAutoFit/>
          </a:bodyPr>
          <a:lstStyle/>
          <a:p>
            <a:pPr marL="285750" lvl="0" indent="-285750">
              <a:lnSpc>
                <a:spcPct val="120000"/>
              </a:lnSpc>
              <a:buFont typeface="Arial" panose="020B0604020202020204" pitchFamily="34" charset="0"/>
              <a:buChar char="•"/>
            </a:pPr>
            <a:r>
              <a:rPr lang="lt-LT" sz="2400" dirty="0">
                <a:solidFill>
                  <a:srgbClr val="404040"/>
                </a:solidFill>
              </a:rPr>
              <a:t>Atsitiktinis ar socialiai priimtinas kontaktas.</a:t>
            </a:r>
          </a:p>
          <a:p>
            <a:pPr marL="285750" indent="-285750">
              <a:lnSpc>
                <a:spcPct val="120000"/>
              </a:lnSpc>
              <a:buFont typeface="Arial" panose="020B0604020202020204" pitchFamily="34" charset="0"/>
              <a:buChar char="•"/>
            </a:pPr>
            <a:r>
              <a:rPr lang="lt-LT" sz="2400" dirty="0">
                <a:solidFill>
                  <a:srgbClr val="404040"/>
                </a:solidFill>
              </a:rPr>
              <a:t>Fizinis nukreipimas ar atstumo palaikymas.</a:t>
            </a:r>
            <a:endParaRPr lang="en-US" sz="2400" dirty="0">
              <a:solidFill>
                <a:srgbClr val="404040"/>
              </a:solidFill>
            </a:endParaRPr>
          </a:p>
          <a:p>
            <a:pPr marL="285750" indent="-285750">
              <a:lnSpc>
                <a:spcPct val="120000"/>
              </a:lnSpc>
              <a:buFont typeface="Arial" panose="020B0604020202020204" pitchFamily="34" charset="0"/>
              <a:buChar char="•"/>
            </a:pPr>
            <a:r>
              <a:rPr lang="lt-LT" sz="2400" dirty="0">
                <a:solidFill>
                  <a:srgbClr val="404040"/>
                </a:solidFill>
              </a:rPr>
              <a:t>Darbo funkcijų atlikimas, kuris reikalauja fizinio kontakto.</a:t>
            </a:r>
          </a:p>
          <a:p>
            <a:pPr marL="285750" indent="-285750">
              <a:lnSpc>
                <a:spcPct val="120000"/>
              </a:lnSpc>
              <a:buFont typeface="Arial" panose="020B0604020202020204" pitchFamily="34" charset="0"/>
              <a:buChar char="•"/>
            </a:pPr>
            <a:r>
              <a:rPr lang="lt-LT" sz="2400" dirty="0">
                <a:solidFill>
                  <a:srgbClr val="404040"/>
                </a:solidFill>
              </a:rPr>
              <a:t>Savęs gynimas.</a:t>
            </a:r>
            <a:endParaRPr lang="en-US" sz="2400" dirty="0">
              <a:solidFill>
                <a:srgbClr val="404040"/>
              </a:solidFill>
            </a:endParaRPr>
          </a:p>
          <a:p>
            <a:pPr marL="285750" indent="-285750">
              <a:lnSpc>
                <a:spcPct val="120000"/>
              </a:lnSpc>
              <a:buFont typeface="Arial" panose="020B0604020202020204" pitchFamily="34" charset="0"/>
              <a:buChar char="•"/>
            </a:pPr>
            <a:r>
              <a:rPr lang="lt-LT" sz="2400" dirty="0">
                <a:solidFill>
                  <a:srgbClr val="404040"/>
                </a:solidFill>
              </a:rPr>
              <a:t>Darbinė drausmė be fizinės prievartos.</a:t>
            </a:r>
            <a:endParaRPr lang="en-US" sz="2400" dirty="0">
              <a:solidFill>
                <a:srgbClr val="404040"/>
              </a:solidFill>
            </a:endParaRPr>
          </a:p>
          <a:p>
            <a:pPr lvl="0">
              <a:lnSpc>
                <a:spcPct val="120000"/>
              </a:lnSpc>
            </a:pPr>
            <a:endParaRPr lang="en-US" sz="2400" dirty="0">
              <a:solidFill>
                <a:srgbClr val="404040"/>
              </a:solidFill>
            </a:endParaRPr>
          </a:p>
        </p:txBody>
      </p:sp>
    </p:spTree>
    <p:extLst>
      <p:ext uri="{BB962C8B-B14F-4D97-AF65-F5344CB8AC3E}">
        <p14:creationId xmlns:p14="http://schemas.microsoft.com/office/powerpoint/2010/main" val="788940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196FACB-8306-653F-35C3-3C0E1ED6B5FB}"/>
              </a:ext>
            </a:extLst>
          </p:cNvPr>
          <p:cNvSpPr>
            <a:spLocks noGrp="1"/>
          </p:cNvSpPr>
          <p:nvPr>
            <p:ph type="title"/>
          </p:nvPr>
        </p:nvSpPr>
        <p:spPr>
          <a:xfrm>
            <a:off x="530942" y="136525"/>
            <a:ext cx="10720304" cy="777875"/>
          </a:xfrm>
        </p:spPr>
        <p:txBody>
          <a:bodyPr/>
          <a:lstStyle/>
          <a:p>
            <a:r>
              <a:rPr lang="lt-LT" b="1" dirty="0">
                <a:solidFill>
                  <a:srgbClr val="404040"/>
                </a:solidFill>
                <a:latin typeface="Century Gothic" panose="020B0502020202020204" pitchFamily="34" charset="0"/>
              </a:rPr>
              <a:t>Seksualinis smurtas</a:t>
            </a:r>
            <a:endParaRPr lang="en-US" dirty="0">
              <a:solidFill>
                <a:srgbClr val="404040"/>
              </a:solidFill>
            </a:endParaRPr>
          </a:p>
        </p:txBody>
      </p:sp>
      <p:sp>
        <p:nvSpPr>
          <p:cNvPr id="3" name="Turinio vietos rezervavimo ženklas 2">
            <a:extLst>
              <a:ext uri="{FF2B5EF4-FFF2-40B4-BE49-F238E27FC236}">
                <a16:creationId xmlns:a16="http://schemas.microsoft.com/office/drawing/2014/main" id="{A0D2F650-1E9F-7323-C0CB-9863C7509F59}"/>
              </a:ext>
            </a:extLst>
          </p:cNvPr>
          <p:cNvSpPr>
            <a:spLocks noGrp="1"/>
          </p:cNvSpPr>
          <p:nvPr>
            <p:ph idx="1"/>
          </p:nvPr>
        </p:nvSpPr>
        <p:spPr>
          <a:xfrm>
            <a:off x="535892" y="996043"/>
            <a:ext cx="11164495" cy="4865914"/>
          </a:xfrm>
        </p:spPr>
        <p:txBody>
          <a:bodyPr>
            <a:noAutofit/>
          </a:bodyPr>
          <a:lstStyle/>
          <a:p>
            <a:pPr marL="0" indent="0" algn="just">
              <a:lnSpc>
                <a:spcPct val="120000"/>
              </a:lnSpc>
              <a:spcBef>
                <a:spcPts val="0"/>
              </a:spcBef>
              <a:buNone/>
            </a:pPr>
            <a:r>
              <a:rPr lang="lt-LT" sz="2400" dirty="0">
                <a:solidFill>
                  <a:srgbClr val="404040"/>
                </a:solidFill>
                <a:latin typeface="Century Gothic" panose="020B0502020202020204" pitchFamily="34" charset="0"/>
              </a:rPr>
              <a:t>Asmens seksualiniai veiksmai, kuriuos patiria kitas asmuo negalintis ar nenorintis išreikšti sutikimo su šiais veiksmais. </a:t>
            </a:r>
            <a:r>
              <a:rPr lang="lt-LT" sz="2400" b="1" dirty="0">
                <a:solidFill>
                  <a:srgbClr val="404040"/>
                </a:solidFill>
                <a:latin typeface="Century Gothic" panose="020B0502020202020204" pitchFamily="34" charset="0"/>
              </a:rPr>
              <a:t>Seksualinis smurtas gali apimti ir žodinį, ir fizinį elgesį. </a:t>
            </a:r>
            <a:r>
              <a:rPr lang="lt-LT" sz="2400" b="0" i="0" u="none" strike="noStrike" baseline="0" dirty="0">
                <a:solidFill>
                  <a:srgbClr val="404040"/>
                </a:solidFill>
                <a:latin typeface="Century Gothic" panose="020B0502020202020204" pitchFamily="34" charset="0"/>
              </a:rPr>
              <a:t>Tai galėtų būti suprantamas kaip kėsinimasis ne tik į asmens sveikatą, asmens kūno neliečiamumą, bet ir socialinę laisvę, asmenybės garbę ir orumą, </a:t>
            </a:r>
            <a:r>
              <a:rPr lang="lt-LT" sz="2400" b="0" i="0" u="none" strike="noStrike" baseline="0" dirty="0" err="1">
                <a:solidFill>
                  <a:srgbClr val="404040"/>
                </a:solidFill>
                <a:latin typeface="Century Gothic" panose="020B0502020202020204" pitchFamily="34" charset="0"/>
              </a:rPr>
              <a:t>t.y</a:t>
            </a:r>
            <a:r>
              <a:rPr lang="lt-LT" sz="2400" b="0" i="0" u="none" strike="noStrike" baseline="0" dirty="0">
                <a:solidFill>
                  <a:srgbClr val="404040"/>
                </a:solidFill>
                <a:latin typeface="Century Gothic" panose="020B0502020202020204" pitchFamily="34" charset="0"/>
              </a:rPr>
              <a:t>., tuo pačiu metu seksualiniame smurte pasireiškia fizinio ir psichologinio smurto bruožai. </a:t>
            </a:r>
          </a:p>
          <a:p>
            <a:pPr marL="0" indent="0" algn="just">
              <a:lnSpc>
                <a:spcPct val="120000"/>
              </a:lnSpc>
              <a:spcBef>
                <a:spcPts val="0"/>
              </a:spcBef>
              <a:buNone/>
            </a:pPr>
            <a:r>
              <a:rPr lang="lt-LT" sz="2400" b="1" i="0" u="none" strike="noStrike" baseline="0" dirty="0">
                <a:solidFill>
                  <a:srgbClr val="404040"/>
                </a:solidFill>
                <a:latin typeface="Century Gothic" panose="020B0502020202020204" pitchFamily="34" charset="0"/>
              </a:rPr>
              <a:t>Šis smurtas pasireiškia įvairiomis formomis, pavyzdžiui:</a:t>
            </a:r>
          </a:p>
          <a:p>
            <a:pPr algn="just">
              <a:lnSpc>
                <a:spcPct val="120000"/>
              </a:lnSpc>
              <a:spcBef>
                <a:spcPts val="0"/>
              </a:spcBef>
            </a:pPr>
            <a:r>
              <a:rPr lang="lt-LT" sz="2200" b="0" i="0" u="none" strike="noStrike" baseline="0" dirty="0">
                <a:solidFill>
                  <a:srgbClr val="404040"/>
                </a:solidFill>
                <a:latin typeface="Century Gothic" panose="020B0502020202020204" pitchFamily="34" charset="0"/>
              </a:rPr>
              <a:t>juokai ar šaipymasis iš kito darbuotojo seksualumo ar kūno</a:t>
            </a:r>
            <a:r>
              <a:rPr lang="lt-LT" sz="2200" dirty="0">
                <a:solidFill>
                  <a:srgbClr val="404040"/>
                </a:solidFill>
                <a:latin typeface="Century Gothic" panose="020B0502020202020204" pitchFamily="34" charset="0"/>
              </a:rPr>
              <a:t>;</a:t>
            </a:r>
            <a:endParaRPr lang="lt-LT" sz="2200" b="0" i="0" u="none" strike="noStrike" baseline="0" dirty="0">
              <a:solidFill>
                <a:srgbClr val="404040"/>
              </a:solidFill>
              <a:latin typeface="Century Gothic" panose="020B0502020202020204" pitchFamily="34" charset="0"/>
            </a:endParaRPr>
          </a:p>
          <a:p>
            <a:pPr algn="just">
              <a:lnSpc>
                <a:spcPct val="120000"/>
              </a:lnSpc>
              <a:spcBef>
                <a:spcPts val="0"/>
              </a:spcBef>
            </a:pPr>
            <a:r>
              <a:rPr lang="lt-LT" sz="2200" b="0" i="0" u="none" strike="noStrike" baseline="0" dirty="0">
                <a:solidFill>
                  <a:srgbClr val="404040"/>
                </a:solidFill>
                <a:latin typeface="Century Gothic" panose="020B0502020202020204" pitchFamily="34" charset="0"/>
              </a:rPr>
              <a:t>anekdotai/juokeliai seksualumo tema</a:t>
            </a:r>
            <a:r>
              <a:rPr lang="lt-LT" sz="2200" dirty="0">
                <a:solidFill>
                  <a:srgbClr val="404040"/>
                </a:solidFill>
                <a:latin typeface="Century Gothic" panose="020B0502020202020204" pitchFamily="34" charset="0"/>
              </a:rPr>
              <a:t>;</a:t>
            </a:r>
            <a:endParaRPr lang="lt-LT" sz="2200" b="0" i="0" u="none" strike="noStrike" baseline="0" dirty="0">
              <a:solidFill>
                <a:srgbClr val="404040"/>
              </a:solidFill>
              <a:latin typeface="Century Gothic" panose="020B0502020202020204" pitchFamily="34" charset="0"/>
            </a:endParaRPr>
          </a:p>
          <a:p>
            <a:pPr algn="just">
              <a:lnSpc>
                <a:spcPct val="120000"/>
              </a:lnSpc>
              <a:spcBef>
                <a:spcPts val="0"/>
              </a:spcBef>
            </a:pPr>
            <a:r>
              <a:rPr lang="lt-LT" sz="2200" b="0" i="0" u="none" strike="noStrike" baseline="0" dirty="0">
                <a:solidFill>
                  <a:srgbClr val="404040"/>
                </a:solidFill>
                <a:latin typeface="Century Gothic" panose="020B0502020202020204" pitchFamily="34" charset="0"/>
              </a:rPr>
              <a:t>Įžeidinėjimas</a:t>
            </a:r>
            <a:r>
              <a:rPr lang="lt-LT" sz="2200" dirty="0">
                <a:solidFill>
                  <a:srgbClr val="404040"/>
                </a:solidFill>
                <a:latin typeface="Century Gothic" panose="020B0502020202020204" pitchFamily="34" charset="0"/>
              </a:rPr>
              <a:t>;</a:t>
            </a:r>
            <a:endParaRPr lang="lt-LT" sz="2200" b="0" i="0" u="none" strike="noStrike" baseline="0" dirty="0">
              <a:solidFill>
                <a:srgbClr val="404040"/>
              </a:solidFill>
              <a:latin typeface="Century Gothic" panose="020B0502020202020204" pitchFamily="34" charset="0"/>
            </a:endParaRPr>
          </a:p>
          <a:p>
            <a:pPr algn="just">
              <a:lnSpc>
                <a:spcPct val="120000"/>
              </a:lnSpc>
              <a:spcBef>
                <a:spcPts val="0"/>
              </a:spcBef>
            </a:pPr>
            <a:r>
              <a:rPr lang="lt-LT" sz="2200" b="0" i="0" u="none" strike="noStrike" baseline="0" dirty="0">
                <a:solidFill>
                  <a:srgbClr val="404040"/>
                </a:solidFill>
                <a:latin typeface="Century Gothic" panose="020B0502020202020204" pitchFamily="34" charset="0"/>
              </a:rPr>
              <a:t>pravardžiavimas dėl asmens seksualinių nuostatų/elgesio;</a:t>
            </a:r>
          </a:p>
          <a:p>
            <a:pPr algn="just">
              <a:lnSpc>
                <a:spcPct val="120000"/>
              </a:lnSpc>
              <a:spcBef>
                <a:spcPts val="0"/>
              </a:spcBef>
            </a:pPr>
            <a:r>
              <a:rPr lang="lt-LT" sz="2200" b="0" i="0" u="none" strike="noStrike" baseline="0" dirty="0">
                <a:solidFill>
                  <a:srgbClr val="404040"/>
                </a:solidFill>
                <a:latin typeface="Century Gothic" panose="020B0502020202020204" pitchFamily="34" charset="0"/>
              </a:rPr>
              <a:t>nežodiniai signalai ir kt.</a:t>
            </a:r>
            <a:endParaRPr lang="en-US" sz="2200" dirty="0">
              <a:solidFill>
                <a:srgbClr val="404040"/>
              </a:solidFill>
              <a:latin typeface="Century Gothic" panose="020B0502020202020204" pitchFamily="34" charset="0"/>
            </a:endParaRPr>
          </a:p>
        </p:txBody>
      </p:sp>
    </p:spTree>
    <p:extLst>
      <p:ext uri="{BB962C8B-B14F-4D97-AF65-F5344CB8AC3E}">
        <p14:creationId xmlns:p14="http://schemas.microsoft.com/office/powerpoint/2010/main" val="504360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437E-8385-45FE-66A0-957ADEE0A763}"/>
              </a:ext>
            </a:extLst>
          </p:cNvPr>
          <p:cNvSpPr>
            <a:spLocks noGrp="1"/>
          </p:cNvSpPr>
          <p:nvPr>
            <p:ph type="title"/>
          </p:nvPr>
        </p:nvSpPr>
        <p:spPr>
          <a:xfrm>
            <a:off x="540774" y="136525"/>
            <a:ext cx="10813026" cy="777875"/>
          </a:xfrm>
        </p:spPr>
        <p:txBody>
          <a:bodyPr/>
          <a:lstStyle/>
          <a:p>
            <a:pPr>
              <a:lnSpc>
                <a:spcPct val="120000"/>
              </a:lnSpc>
              <a:spcBef>
                <a:spcPts val="0"/>
              </a:spcBef>
            </a:pPr>
            <a:r>
              <a:rPr lang="lt-LT" dirty="0">
                <a:solidFill>
                  <a:srgbClr val="404040"/>
                </a:solidFill>
              </a:rPr>
              <a:t>Kas nėra seksualinis smurtas?</a:t>
            </a:r>
            <a:endParaRPr lang="en-US" dirty="0">
              <a:solidFill>
                <a:srgbClr val="404040"/>
              </a:solidFill>
            </a:endParaRPr>
          </a:p>
        </p:txBody>
      </p:sp>
      <p:sp>
        <p:nvSpPr>
          <p:cNvPr id="5" name="TextBox 4">
            <a:extLst>
              <a:ext uri="{FF2B5EF4-FFF2-40B4-BE49-F238E27FC236}">
                <a16:creationId xmlns:a16="http://schemas.microsoft.com/office/drawing/2014/main" id="{80270859-A65A-6113-0F57-DBDA6E58D157}"/>
              </a:ext>
            </a:extLst>
          </p:cNvPr>
          <p:cNvSpPr txBox="1"/>
          <p:nvPr/>
        </p:nvSpPr>
        <p:spPr>
          <a:xfrm>
            <a:off x="540773" y="1667808"/>
            <a:ext cx="11159613" cy="2709011"/>
          </a:xfrm>
          <a:prstGeom prst="rect">
            <a:avLst/>
          </a:prstGeom>
          <a:noFill/>
        </p:spPr>
        <p:txBody>
          <a:bodyPr wrap="square">
            <a:spAutoFit/>
          </a:bodyPr>
          <a:lstStyle/>
          <a:p>
            <a:pPr marL="342900" lvl="0" indent="-342900">
              <a:lnSpc>
                <a:spcPct val="120000"/>
              </a:lnSpc>
              <a:buFont typeface="Arial" panose="020B0604020202020204" pitchFamily="34" charset="0"/>
              <a:buChar char="•"/>
            </a:pPr>
            <a:r>
              <a:rPr lang="lt-LT" sz="2400" dirty="0">
                <a:solidFill>
                  <a:srgbClr val="404040"/>
                </a:solidFill>
              </a:rPr>
              <a:t>Dalykiškas bendravimas.</a:t>
            </a:r>
          </a:p>
          <a:p>
            <a:pPr marL="342900" indent="-342900">
              <a:lnSpc>
                <a:spcPct val="120000"/>
              </a:lnSpc>
              <a:buFont typeface="Arial" panose="020B0604020202020204" pitchFamily="34" charset="0"/>
              <a:buChar char="•"/>
            </a:pPr>
            <a:r>
              <a:rPr lang="lt-LT" sz="2400" dirty="0">
                <a:solidFill>
                  <a:srgbClr val="404040"/>
                </a:solidFill>
              </a:rPr>
              <a:t>Bendri pokalbiai apie šeimą, santykius.</a:t>
            </a:r>
            <a:endParaRPr lang="en-US" sz="2400" dirty="0">
              <a:solidFill>
                <a:srgbClr val="404040"/>
              </a:solidFill>
            </a:endParaRPr>
          </a:p>
          <a:p>
            <a:pPr marL="342900" lvl="0" indent="-342900">
              <a:lnSpc>
                <a:spcPct val="120000"/>
              </a:lnSpc>
              <a:buFont typeface="Arial" panose="020B0604020202020204" pitchFamily="34" charset="0"/>
              <a:buChar char="•"/>
            </a:pPr>
            <a:r>
              <a:rPr lang="lt-LT" sz="2400" dirty="0">
                <a:solidFill>
                  <a:srgbClr val="404040"/>
                </a:solidFill>
              </a:rPr>
              <a:t>Juokai be seksualinio turinio.</a:t>
            </a:r>
          </a:p>
          <a:p>
            <a:pPr marL="342900" lvl="0" indent="-342900">
              <a:lnSpc>
                <a:spcPct val="120000"/>
              </a:lnSpc>
              <a:buFont typeface="Arial" panose="020B0604020202020204" pitchFamily="34" charset="0"/>
              <a:buChar char="•"/>
            </a:pPr>
            <a:r>
              <a:rPr lang="lt-LT" sz="2400" dirty="0">
                <a:solidFill>
                  <a:srgbClr val="404040"/>
                </a:solidFill>
              </a:rPr>
              <a:t>Abipusis, savanoriškas flirtas.</a:t>
            </a:r>
          </a:p>
          <a:p>
            <a:pPr marL="342900" lvl="0" indent="-342900">
              <a:lnSpc>
                <a:spcPct val="120000"/>
              </a:lnSpc>
              <a:buFont typeface="Arial" panose="020B0604020202020204" pitchFamily="34" charset="0"/>
              <a:buChar char="•"/>
            </a:pPr>
            <a:r>
              <a:rPr lang="lt-LT" sz="2400" dirty="0">
                <a:solidFill>
                  <a:srgbClr val="404040"/>
                </a:solidFill>
              </a:rPr>
              <a:t>Atsitiktinis fizinis kontaktas.</a:t>
            </a:r>
          </a:p>
          <a:p>
            <a:pPr marL="342900" lvl="0" indent="-342900">
              <a:lnSpc>
                <a:spcPct val="120000"/>
              </a:lnSpc>
              <a:buFont typeface="Arial" panose="020B0604020202020204" pitchFamily="34" charset="0"/>
              <a:buChar char="•"/>
            </a:pPr>
            <a:r>
              <a:rPr lang="lt-LT" sz="2400" dirty="0">
                <a:solidFill>
                  <a:srgbClr val="404040"/>
                </a:solidFill>
              </a:rPr>
              <a:t>Teisėta vadovavimo, drausminė kritika</a:t>
            </a:r>
            <a:r>
              <a:rPr lang="lt-LT" dirty="0">
                <a:solidFill>
                  <a:srgbClr val="404040"/>
                </a:solidFill>
              </a:rPr>
              <a:t>.</a:t>
            </a:r>
            <a:endParaRPr lang="en-US" dirty="0">
              <a:solidFill>
                <a:srgbClr val="404040"/>
              </a:solidFill>
            </a:endParaRPr>
          </a:p>
        </p:txBody>
      </p:sp>
    </p:spTree>
    <p:extLst>
      <p:ext uri="{BB962C8B-B14F-4D97-AF65-F5344CB8AC3E}">
        <p14:creationId xmlns:p14="http://schemas.microsoft.com/office/powerpoint/2010/main" val="990362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68908E3-3CC0-DE55-0358-C6AB8F95AF37}"/>
              </a:ext>
            </a:extLst>
          </p:cNvPr>
          <p:cNvSpPr>
            <a:spLocks noGrp="1"/>
          </p:cNvSpPr>
          <p:nvPr>
            <p:ph type="title"/>
          </p:nvPr>
        </p:nvSpPr>
        <p:spPr>
          <a:xfrm>
            <a:off x="534641" y="136525"/>
            <a:ext cx="10654476" cy="777875"/>
          </a:xfrm>
        </p:spPr>
        <p:txBody>
          <a:bodyPr/>
          <a:lstStyle/>
          <a:p>
            <a:pPr>
              <a:lnSpc>
                <a:spcPct val="120000"/>
              </a:lnSpc>
              <a:spcBef>
                <a:spcPts val="0"/>
              </a:spcBef>
            </a:pPr>
            <a:r>
              <a:rPr lang="lt-LT" b="1" dirty="0">
                <a:solidFill>
                  <a:srgbClr val="404040"/>
                </a:solidFill>
                <a:latin typeface="+mn-lt"/>
              </a:rPr>
              <a:t>Psichologinis smurtas (I)</a:t>
            </a:r>
            <a:endParaRPr lang="en-US" dirty="0">
              <a:solidFill>
                <a:srgbClr val="404040"/>
              </a:solidFill>
            </a:endParaRPr>
          </a:p>
        </p:txBody>
      </p:sp>
      <p:sp>
        <p:nvSpPr>
          <p:cNvPr id="3" name="Turinio vietos rezervavimo ženklas 2">
            <a:extLst>
              <a:ext uri="{FF2B5EF4-FFF2-40B4-BE49-F238E27FC236}">
                <a16:creationId xmlns:a16="http://schemas.microsoft.com/office/drawing/2014/main" id="{98FA00FC-826E-4925-EEB0-AC5AEBB533EE}"/>
              </a:ext>
            </a:extLst>
          </p:cNvPr>
          <p:cNvSpPr>
            <a:spLocks noGrp="1"/>
          </p:cNvSpPr>
          <p:nvPr>
            <p:ph idx="1"/>
          </p:nvPr>
        </p:nvSpPr>
        <p:spPr>
          <a:xfrm>
            <a:off x="540774" y="1251857"/>
            <a:ext cx="11139949" cy="4659086"/>
          </a:xfrm>
        </p:spPr>
        <p:txBody>
          <a:bodyPr>
            <a:normAutofit lnSpcReduction="10000"/>
          </a:bodyPr>
          <a:lstStyle/>
          <a:p>
            <a:pPr marL="0" indent="0" algn="just">
              <a:lnSpc>
                <a:spcPct val="120000"/>
              </a:lnSpc>
              <a:spcBef>
                <a:spcPts val="0"/>
              </a:spcBef>
              <a:buNone/>
            </a:pPr>
            <a:r>
              <a:rPr lang="lt-LT" altLang="lt-LT" sz="2400" b="1" dirty="0">
                <a:solidFill>
                  <a:srgbClr val="404040"/>
                </a:solidFill>
                <a:cs typeface="Times New Roman" panose="02020603050405020304" pitchFamily="18" charset="0"/>
              </a:rPr>
              <a:t>Psichologinis smurtas </a:t>
            </a:r>
            <a:r>
              <a:rPr lang="lt-LT" altLang="lt-LT" sz="2400" dirty="0">
                <a:solidFill>
                  <a:srgbClr val="404040"/>
                </a:solidFill>
                <a:cs typeface="Times New Roman" panose="02020603050405020304" pitchFamily="18" charset="0"/>
              </a:rPr>
              <a:t>- tai tyčinis valdžios prieš kitą asmenį ar darbuotojų grupę naudojimas, įskaitant ir grasinimą panaudoti fizinę jėgą bei veiksmai, kurie gali pakenkti fizinei, protinei, dvasinei, moralinei ar socialinei gerovei. </a:t>
            </a:r>
            <a:endParaRPr lang="en-US" altLang="lt-LT" sz="2400" dirty="0">
              <a:solidFill>
                <a:srgbClr val="404040"/>
              </a:solidFill>
              <a:cs typeface="Times New Roman" panose="02020603050405020304" pitchFamily="18" charset="0"/>
            </a:endParaRPr>
          </a:p>
          <a:p>
            <a:pPr marL="0" indent="0" algn="just">
              <a:lnSpc>
                <a:spcPct val="120000"/>
              </a:lnSpc>
              <a:spcBef>
                <a:spcPts val="0"/>
              </a:spcBef>
              <a:buNone/>
            </a:pPr>
            <a:endParaRPr lang="lt-LT" altLang="lt-LT" sz="2400" dirty="0">
              <a:solidFill>
                <a:srgbClr val="404040"/>
              </a:solidFill>
              <a:cs typeface="Times New Roman" panose="02020603050405020304" pitchFamily="18" charset="0"/>
            </a:endParaRPr>
          </a:p>
          <a:p>
            <a:pPr marL="0" indent="0" algn="just">
              <a:lnSpc>
                <a:spcPct val="120000"/>
              </a:lnSpc>
              <a:spcBef>
                <a:spcPts val="0"/>
              </a:spcBef>
              <a:buNone/>
            </a:pPr>
            <a:r>
              <a:rPr lang="lt-LT" altLang="lt-LT" sz="2400" b="1" dirty="0">
                <a:solidFill>
                  <a:srgbClr val="404040"/>
                </a:solidFill>
                <a:cs typeface="Times New Roman" panose="02020603050405020304" pitchFamily="18" charset="0"/>
              </a:rPr>
              <a:t>Psichologiniam smurtui būdingi šie požymiai:</a:t>
            </a:r>
          </a:p>
          <a:p>
            <a:pPr algn="just">
              <a:lnSpc>
                <a:spcPct val="120000"/>
              </a:lnSpc>
              <a:spcBef>
                <a:spcPts val="0"/>
              </a:spcBef>
            </a:pPr>
            <a:r>
              <a:rPr lang="lt-LT" altLang="lt-LT" sz="2400" dirty="0">
                <a:solidFill>
                  <a:srgbClr val="404040"/>
                </a:solidFill>
                <a:cs typeface="Times New Roman" panose="02020603050405020304" pitchFamily="18" charset="0"/>
              </a:rPr>
              <a:t>tyčinis elgesys;</a:t>
            </a:r>
          </a:p>
          <a:p>
            <a:pPr algn="just">
              <a:lnSpc>
                <a:spcPct val="120000"/>
              </a:lnSpc>
              <a:spcBef>
                <a:spcPts val="0"/>
              </a:spcBef>
            </a:pPr>
            <a:r>
              <a:rPr lang="lt-LT" altLang="lt-LT" sz="2400" dirty="0">
                <a:solidFill>
                  <a:srgbClr val="404040"/>
                </a:solidFill>
                <a:cs typeface="Times New Roman" panose="02020603050405020304" pitchFamily="18" charset="0"/>
              </a:rPr>
              <a:t>piktnaudžiavimas turima valdžia ar įgaliojimais;</a:t>
            </a:r>
          </a:p>
          <a:p>
            <a:pPr algn="just">
              <a:lnSpc>
                <a:spcPct val="120000"/>
              </a:lnSpc>
              <a:spcBef>
                <a:spcPts val="0"/>
              </a:spcBef>
            </a:pPr>
            <a:r>
              <a:rPr lang="lt-LT" altLang="lt-LT" sz="2400" dirty="0">
                <a:solidFill>
                  <a:srgbClr val="404040"/>
                </a:solidFill>
                <a:cs typeface="Times New Roman" panose="02020603050405020304" pitchFamily="18" charset="0"/>
              </a:rPr>
              <a:t>stiprėjimas;</a:t>
            </a:r>
          </a:p>
          <a:p>
            <a:pPr algn="just">
              <a:lnSpc>
                <a:spcPct val="120000"/>
              </a:lnSpc>
              <a:spcBef>
                <a:spcPts val="0"/>
              </a:spcBef>
            </a:pPr>
            <a:r>
              <a:rPr lang="lt-LT" altLang="lt-LT" sz="2400" dirty="0">
                <a:solidFill>
                  <a:srgbClr val="404040"/>
                </a:solidFill>
                <a:cs typeface="Times New Roman" panose="02020603050405020304" pitchFamily="18" charset="0"/>
              </a:rPr>
              <a:t>pasikartojimas;</a:t>
            </a:r>
          </a:p>
          <a:p>
            <a:pPr algn="just">
              <a:lnSpc>
                <a:spcPct val="120000"/>
              </a:lnSpc>
              <a:spcBef>
                <a:spcPts val="0"/>
              </a:spcBef>
            </a:pPr>
            <a:r>
              <a:rPr lang="lt-LT" altLang="lt-LT" sz="2400" dirty="0">
                <a:solidFill>
                  <a:srgbClr val="404040"/>
                </a:solidFill>
                <a:cs typeface="Times New Roman" panose="02020603050405020304" pitchFamily="18" charset="0"/>
              </a:rPr>
              <a:t>tęstinumas.</a:t>
            </a:r>
          </a:p>
          <a:p>
            <a:pPr>
              <a:lnSpc>
                <a:spcPct val="120000"/>
              </a:lnSpc>
              <a:spcBef>
                <a:spcPts val="0"/>
              </a:spcBef>
            </a:pPr>
            <a:endParaRPr lang="en-US" sz="2400" dirty="0">
              <a:solidFill>
                <a:srgbClr val="404040"/>
              </a:solidFill>
            </a:endParaRPr>
          </a:p>
        </p:txBody>
      </p:sp>
    </p:spTree>
    <p:extLst>
      <p:ext uri="{BB962C8B-B14F-4D97-AF65-F5344CB8AC3E}">
        <p14:creationId xmlns:p14="http://schemas.microsoft.com/office/powerpoint/2010/main" val="3214405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2163902D-1C48-7E20-D3C9-2F8D92F54561}"/>
              </a:ext>
            </a:extLst>
          </p:cNvPr>
          <p:cNvSpPr>
            <a:spLocks noGrp="1"/>
          </p:cNvSpPr>
          <p:nvPr>
            <p:ph idx="1"/>
          </p:nvPr>
        </p:nvSpPr>
        <p:spPr>
          <a:xfrm>
            <a:off x="540774" y="1099457"/>
            <a:ext cx="11163546" cy="4659086"/>
          </a:xfrm>
        </p:spPr>
        <p:txBody>
          <a:bodyPr>
            <a:noAutofit/>
          </a:bodyPr>
          <a:lstStyle/>
          <a:p>
            <a:pPr marL="0" indent="0" algn="just">
              <a:lnSpc>
                <a:spcPct val="120000"/>
              </a:lnSpc>
              <a:spcBef>
                <a:spcPts val="0"/>
              </a:spcBef>
              <a:buNone/>
            </a:pPr>
            <a:r>
              <a:rPr lang="lt-LT" sz="2400" b="1"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Psichologinis smurtas gali būti suprantamas kaip aktyvios ar pasyvios agresijos veiksmų visuma:</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grasinimai (pavyzdžiui, atleisti iš darbo, bloginti darbo sąlygas sudarant darbo grafikus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pasiekimų nuvertinimas (pavyzdžiui, kritika darbuotojui dėl atliktų užduočių jį žeminant, siekiant įžeisti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šmeižtas (pavyzdžiui, tikrovės neatitinkančios informacijos, galinčios padaryti žalos asmens garbei ir orumui, paskleidimas. Šmeižtu dažnai siekiama apkaltinti kitą asmenį nebūtais dalykais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pasikartojančios neigiamos pastabos (pavyzdžiui, nemalonūs skirtingo turinio komentarai ir kt.);</a:t>
            </a:r>
          </a:p>
        </p:txBody>
      </p:sp>
      <p:sp>
        <p:nvSpPr>
          <p:cNvPr id="4" name="Pavadinimas 1">
            <a:extLst>
              <a:ext uri="{FF2B5EF4-FFF2-40B4-BE49-F238E27FC236}">
                <a16:creationId xmlns:a16="http://schemas.microsoft.com/office/drawing/2014/main" id="{0A99476D-428C-21A7-2659-586A3146F483}"/>
              </a:ext>
            </a:extLst>
          </p:cNvPr>
          <p:cNvSpPr>
            <a:spLocks noGrp="1"/>
          </p:cNvSpPr>
          <p:nvPr>
            <p:ph type="title"/>
          </p:nvPr>
        </p:nvSpPr>
        <p:spPr>
          <a:xfrm>
            <a:off x="536410" y="136525"/>
            <a:ext cx="10817390" cy="777875"/>
          </a:xfrm>
        </p:spPr>
        <p:txBody>
          <a:bodyPr/>
          <a:lstStyle/>
          <a:p>
            <a:pPr>
              <a:lnSpc>
                <a:spcPct val="120000"/>
              </a:lnSpc>
              <a:spcBef>
                <a:spcPts val="0"/>
              </a:spcBef>
            </a:pPr>
            <a:r>
              <a:rPr lang="lt-LT" b="1" noProof="0" dirty="0">
                <a:solidFill>
                  <a:srgbClr val="404040"/>
                </a:solidFill>
                <a:latin typeface="+mn-lt"/>
              </a:rPr>
              <a:t>Psichologinis smurtas (II)</a:t>
            </a:r>
            <a:endParaRPr lang="lt-LT" noProof="0" dirty="0">
              <a:solidFill>
                <a:srgbClr val="404040"/>
              </a:solidFill>
            </a:endParaRPr>
          </a:p>
        </p:txBody>
      </p:sp>
    </p:spTree>
    <p:extLst>
      <p:ext uri="{BB962C8B-B14F-4D97-AF65-F5344CB8AC3E}">
        <p14:creationId xmlns:p14="http://schemas.microsoft.com/office/powerpoint/2010/main" val="1177354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B514D-F2A2-17D2-3F43-C1BEE60F2274}"/>
            </a:ext>
          </a:extLst>
        </p:cNvPr>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3A6B94C7-FEE7-598C-06F8-BF792FF14DA7}"/>
              </a:ext>
            </a:extLst>
          </p:cNvPr>
          <p:cNvSpPr>
            <a:spLocks noGrp="1"/>
          </p:cNvSpPr>
          <p:nvPr>
            <p:ph idx="1"/>
          </p:nvPr>
        </p:nvSpPr>
        <p:spPr>
          <a:xfrm>
            <a:off x="540774" y="1099457"/>
            <a:ext cx="11163546" cy="4659086"/>
          </a:xfrm>
        </p:spPr>
        <p:txBody>
          <a:bodyPr>
            <a:noAutofit/>
          </a:bodyPr>
          <a:lstStyle/>
          <a:p>
            <a:pPr marL="0" indent="0" algn="just">
              <a:lnSpc>
                <a:spcPct val="120000"/>
              </a:lnSpc>
              <a:spcBef>
                <a:spcPts val="0"/>
              </a:spcBef>
              <a:buNone/>
            </a:pPr>
            <a:r>
              <a:rPr lang="lt-LT" sz="2400" b="1"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Psichologinis smurtas gali būti suprantamas kaip aktyvios ar pasyvios agresijos veiksmų visuma:</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ignoravimas (pavyzdžiui, izoliavimas, atribojimas nuo kolektyvo ir bendrų veiklų, nesidalinimas informacija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manipuliavimas (pavyzdžiui, darbuotojui nustatomas neadekvatus darbo krūvis, manipuliavimas darbo užmokesčiu, keliami neįgyvendinami reikalavimai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nepagrįsta kritika (pavyzdžiui, destruktyvi kritika darbuotojui dėl atliktų užduočių jį žeminant, siekiant įžeisti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sarkazmas (pavyzdžiui, piktas pašiepimas, kandi ironija ir kt.);</a:t>
            </a:r>
          </a:p>
          <a:p>
            <a:pPr marL="342900" lvl="0" indent="-342900" algn="just">
              <a:lnSpc>
                <a:spcPct val="120000"/>
              </a:lnSpc>
              <a:spcBef>
                <a:spcPts val="0"/>
              </a:spcBef>
              <a:buFont typeface="Symbol" panose="05050102010706020507" pitchFamily="18" charset="2"/>
              <a:buChar char=""/>
            </a:pPr>
            <a:endPar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lt-LT" sz="2400" noProof="0" dirty="0">
              <a:solidFill>
                <a:srgbClr val="404040"/>
              </a:solidFill>
            </a:endParaRPr>
          </a:p>
        </p:txBody>
      </p:sp>
      <p:sp>
        <p:nvSpPr>
          <p:cNvPr id="4" name="Pavadinimas 1">
            <a:extLst>
              <a:ext uri="{FF2B5EF4-FFF2-40B4-BE49-F238E27FC236}">
                <a16:creationId xmlns:a16="http://schemas.microsoft.com/office/drawing/2014/main" id="{9F09B4B9-A29C-7817-0BB4-FD2FF8159EE8}"/>
              </a:ext>
            </a:extLst>
          </p:cNvPr>
          <p:cNvSpPr>
            <a:spLocks noGrp="1"/>
          </p:cNvSpPr>
          <p:nvPr>
            <p:ph type="title"/>
          </p:nvPr>
        </p:nvSpPr>
        <p:spPr>
          <a:xfrm>
            <a:off x="536410" y="136525"/>
            <a:ext cx="10817390" cy="777875"/>
          </a:xfrm>
        </p:spPr>
        <p:txBody>
          <a:bodyPr/>
          <a:lstStyle/>
          <a:p>
            <a:pPr>
              <a:lnSpc>
                <a:spcPct val="120000"/>
              </a:lnSpc>
              <a:spcBef>
                <a:spcPts val="0"/>
              </a:spcBef>
            </a:pPr>
            <a:r>
              <a:rPr lang="lt-LT" b="1" noProof="0" dirty="0">
                <a:solidFill>
                  <a:srgbClr val="404040"/>
                </a:solidFill>
                <a:latin typeface="+mn-lt"/>
              </a:rPr>
              <a:t>Psichologinis smurtas (III)</a:t>
            </a:r>
            <a:endParaRPr lang="lt-LT" noProof="0" dirty="0">
              <a:solidFill>
                <a:srgbClr val="404040"/>
              </a:solidFill>
            </a:endParaRPr>
          </a:p>
        </p:txBody>
      </p:sp>
    </p:spTree>
    <p:extLst>
      <p:ext uri="{BB962C8B-B14F-4D97-AF65-F5344CB8AC3E}">
        <p14:creationId xmlns:p14="http://schemas.microsoft.com/office/powerpoint/2010/main" val="264373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65F61E4-E907-4A06-848F-09B6CD119E69}"/>
              </a:ext>
            </a:extLst>
          </p:cNvPr>
          <p:cNvSpPr>
            <a:spLocks noGrp="1"/>
          </p:cNvSpPr>
          <p:nvPr>
            <p:ph type="subTitle" idx="1"/>
          </p:nvPr>
        </p:nvSpPr>
        <p:spPr>
          <a:xfrm>
            <a:off x="461913" y="1278194"/>
            <a:ext cx="11359299" cy="4313420"/>
          </a:xfrm>
        </p:spPr>
        <p:txBody>
          <a:bodyPr>
            <a:normAutofit fontScale="55000" lnSpcReduction="20000"/>
          </a:bodyPr>
          <a:lstStyle/>
          <a:p>
            <a:pPr algn="just">
              <a:lnSpc>
                <a:spcPct val="140000"/>
              </a:lnSpc>
              <a:spcBef>
                <a:spcPts val="0"/>
              </a:spcBef>
              <a:defRPr/>
            </a:pPr>
            <a:r>
              <a:rPr lang="lt-LT" b="0" dirty="0">
                <a:solidFill>
                  <a:srgbClr val="404040"/>
                </a:solidFill>
                <a:latin typeface="+mj-lt"/>
                <a:cs typeface="Times New Roman" panose="02020603050405020304" pitchFamily="18" charset="0"/>
              </a:rPr>
              <a:t>Ši metodinė medžiaga (išskyrus nacionalinius, tarptautinius standartus bei teisės aktus, į kuriuos yra pateiktos nuorodos) priklauso UAB „SDG“. Ja negalima pasinaudoti asmenims kitu, negu pažintiniu tikslu. </a:t>
            </a:r>
          </a:p>
          <a:p>
            <a:pPr algn="just">
              <a:lnSpc>
                <a:spcPct val="140000"/>
              </a:lnSpc>
              <a:spcBef>
                <a:spcPts val="0"/>
              </a:spcBef>
              <a:defRPr/>
            </a:pPr>
            <a:r>
              <a:rPr lang="lt-LT" b="0" dirty="0">
                <a:solidFill>
                  <a:srgbClr val="404040"/>
                </a:solidFill>
                <a:latin typeface="+mj-lt"/>
                <a:cs typeface="Times New Roman" panose="02020603050405020304" pitchFamily="18" charset="0"/>
              </a:rPr>
              <a:t>Asmuo, gaudamas šią informacinę medžiagą, pasižada, kad ši medžiaga, visa ar jo dalis, nebus reprodukuota ar perkelta į kitus dokumentus ar mokomąsias medžiagas, taip pat ji nebus pateikta pasinaudoti kitiems asmenims, be raštiško UAB „SDG“ leidimo.</a:t>
            </a:r>
          </a:p>
          <a:p>
            <a:pPr algn="l">
              <a:lnSpc>
                <a:spcPct val="140000"/>
              </a:lnSpc>
              <a:spcBef>
                <a:spcPts val="0"/>
              </a:spcBef>
              <a:defRPr/>
            </a:pPr>
            <a:endParaRPr lang="lt-LT" sz="3600" dirty="0">
              <a:solidFill>
                <a:srgbClr val="404040"/>
              </a:solidFill>
              <a:latin typeface="+mj-lt"/>
              <a:cs typeface="Times New Roman" panose="02020603050405020304" pitchFamily="18" charset="0"/>
            </a:endParaRPr>
          </a:p>
          <a:p>
            <a:pPr algn="l">
              <a:lnSpc>
                <a:spcPct val="140000"/>
              </a:lnSpc>
              <a:spcBef>
                <a:spcPts val="0"/>
              </a:spcBef>
              <a:defRPr/>
            </a:pPr>
            <a:r>
              <a:rPr lang="lt-LT" sz="3600" dirty="0">
                <a:solidFill>
                  <a:srgbClr val="404040"/>
                </a:solidFill>
                <a:latin typeface="+mj-lt"/>
                <a:cs typeface="Times New Roman" panose="02020603050405020304" pitchFamily="18" charset="0"/>
              </a:rPr>
              <a:t>© </a:t>
            </a:r>
            <a:r>
              <a:rPr lang="lt-LT" sz="3200" dirty="0">
                <a:solidFill>
                  <a:srgbClr val="404040"/>
                </a:solidFill>
                <a:latin typeface="+mj-lt"/>
                <a:cs typeface="Times New Roman" panose="02020603050405020304" pitchFamily="18" charset="0"/>
              </a:rPr>
              <a:t>Mokymo medžiaga </a:t>
            </a:r>
          </a:p>
          <a:p>
            <a:pPr algn="l">
              <a:lnSpc>
                <a:spcPct val="140000"/>
              </a:lnSpc>
              <a:spcBef>
                <a:spcPts val="0"/>
              </a:spcBef>
              <a:defRPr/>
            </a:pPr>
            <a:r>
              <a:rPr lang="lt-LT" sz="3200" dirty="0">
                <a:solidFill>
                  <a:srgbClr val="404040"/>
                </a:solidFill>
                <a:latin typeface="+mj-lt"/>
                <a:cs typeface="Times New Roman" panose="02020603050405020304" pitchFamily="18" charset="0"/>
              </a:rPr>
              <a:t>Visos autorinės teisės priklauso UAB „SDG“</a:t>
            </a:r>
          </a:p>
        </p:txBody>
      </p:sp>
      <p:sp>
        <p:nvSpPr>
          <p:cNvPr id="3" name="Title 2">
            <a:extLst>
              <a:ext uri="{FF2B5EF4-FFF2-40B4-BE49-F238E27FC236}">
                <a16:creationId xmlns:a16="http://schemas.microsoft.com/office/drawing/2014/main" id="{7FADBC1D-944C-4F3E-BF64-276082D72F7C}"/>
              </a:ext>
            </a:extLst>
          </p:cNvPr>
          <p:cNvSpPr>
            <a:spLocks noGrp="1"/>
          </p:cNvSpPr>
          <p:nvPr>
            <p:ph type="title"/>
          </p:nvPr>
        </p:nvSpPr>
        <p:spPr>
          <a:xfrm>
            <a:off x="461913" y="216311"/>
            <a:ext cx="11218810" cy="610818"/>
          </a:xfrm>
        </p:spPr>
        <p:txBody>
          <a:bodyPr>
            <a:noAutofit/>
          </a:bodyPr>
          <a:lstStyle/>
          <a:p>
            <a:pPr algn="just"/>
            <a:r>
              <a:rPr lang="lt-LT" sz="4000" noProof="0" dirty="0">
                <a:solidFill>
                  <a:srgbClr val="404040"/>
                </a:solidFill>
                <a:latin typeface="Century Gothic" panose="020B0502020202020204" pitchFamily="34" charset="0"/>
                <a:cs typeface="Times New Roman" panose="02020603050405020304" pitchFamily="18" charset="0"/>
              </a:rPr>
              <a:t>Autorinės teisės</a:t>
            </a:r>
          </a:p>
        </p:txBody>
      </p:sp>
    </p:spTree>
    <p:extLst>
      <p:ext uri="{BB962C8B-B14F-4D97-AF65-F5344CB8AC3E}">
        <p14:creationId xmlns:p14="http://schemas.microsoft.com/office/powerpoint/2010/main" val="2938573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38D1-A7E4-27C2-C215-AADF2278BF86}"/>
            </a:ext>
          </a:extLst>
        </p:cNvPr>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5633F8A0-C353-D883-F778-918C9AA45C26}"/>
              </a:ext>
            </a:extLst>
          </p:cNvPr>
          <p:cNvSpPr>
            <a:spLocks noGrp="1"/>
          </p:cNvSpPr>
          <p:nvPr>
            <p:ph idx="1"/>
          </p:nvPr>
        </p:nvSpPr>
        <p:spPr>
          <a:xfrm>
            <a:off x="481780" y="1099457"/>
            <a:ext cx="11222539" cy="4426272"/>
          </a:xfrm>
        </p:spPr>
        <p:txBody>
          <a:bodyPr>
            <a:noAutofit/>
          </a:bodyPr>
          <a:lstStyle/>
          <a:p>
            <a:pPr marL="0" indent="0" algn="just">
              <a:lnSpc>
                <a:spcPct val="120000"/>
              </a:lnSpc>
              <a:spcBef>
                <a:spcPts val="0"/>
              </a:spcBef>
              <a:buNone/>
            </a:pPr>
            <a:r>
              <a:rPr lang="lt-LT" sz="2400" b="1"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Psichologinis smurtas gali būti suprantamas kaip aktyvios ar pasyvios agresijos veiksmų visuma:</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noras išjuokti (pavyzdžiui, darbuotojo ar darbuotojų grupės elgesys, kai kolektyvo pajuokai yra pateikiamos asmeninės ir profesinės kito asmens savybės, laidomos pašaipios pastabos apie darbuotoją ar asociatyvūs juokai, sukuriama priešiška ir neetiška aplinka, kurioje darbuotojas jaučiasi užgauliojamas, žeminamas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riksmai (pavyzdžiui, bendravimas pakeltu tonu, nevaldomos emocijos ir kt.);</a:t>
            </a:r>
          </a:p>
          <a:p>
            <a:pPr algn="just">
              <a:lnSpc>
                <a:spcPct val="120000"/>
              </a:lnSpc>
              <a:spcBef>
                <a:spcPts val="0"/>
              </a:spcBef>
            </a:pPr>
            <a:r>
              <a:rPr lang="lt-LT" sz="2400" noProof="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viešas žeminimas (pavyzdžiui, žeminantys komentarai darbuotojo atžvilgiu, darbuotojo sumenkinimas, panieka ir kt.).</a:t>
            </a:r>
          </a:p>
        </p:txBody>
      </p:sp>
      <p:sp>
        <p:nvSpPr>
          <p:cNvPr id="4" name="Pavadinimas 1">
            <a:extLst>
              <a:ext uri="{FF2B5EF4-FFF2-40B4-BE49-F238E27FC236}">
                <a16:creationId xmlns:a16="http://schemas.microsoft.com/office/drawing/2014/main" id="{5D1B7F7B-2EE2-91A7-5EEA-9F3EA48EAE44}"/>
              </a:ext>
            </a:extLst>
          </p:cNvPr>
          <p:cNvSpPr>
            <a:spLocks noGrp="1"/>
          </p:cNvSpPr>
          <p:nvPr>
            <p:ph type="title"/>
          </p:nvPr>
        </p:nvSpPr>
        <p:spPr>
          <a:xfrm>
            <a:off x="479246" y="136525"/>
            <a:ext cx="10874553" cy="777875"/>
          </a:xfrm>
        </p:spPr>
        <p:txBody>
          <a:bodyPr/>
          <a:lstStyle/>
          <a:p>
            <a:pPr>
              <a:lnSpc>
                <a:spcPct val="120000"/>
              </a:lnSpc>
              <a:spcBef>
                <a:spcPts val="0"/>
              </a:spcBef>
            </a:pPr>
            <a:r>
              <a:rPr lang="lt-LT" b="1" noProof="0" dirty="0">
                <a:solidFill>
                  <a:srgbClr val="404040"/>
                </a:solidFill>
                <a:latin typeface="+mn-lt"/>
              </a:rPr>
              <a:t>Psichologinis smurtas (IV)</a:t>
            </a:r>
            <a:endParaRPr lang="lt-LT" noProof="0" dirty="0">
              <a:solidFill>
                <a:srgbClr val="404040"/>
              </a:solidFill>
            </a:endParaRPr>
          </a:p>
        </p:txBody>
      </p:sp>
    </p:spTree>
    <p:extLst>
      <p:ext uri="{BB962C8B-B14F-4D97-AF65-F5344CB8AC3E}">
        <p14:creationId xmlns:p14="http://schemas.microsoft.com/office/powerpoint/2010/main" val="3488627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5A9A2E0-D520-4E43-B802-D41349614CB7}"/>
              </a:ext>
            </a:extLst>
          </p:cNvPr>
          <p:cNvSpPr>
            <a:spLocks noGrp="1" noChangeArrowheads="1"/>
          </p:cNvSpPr>
          <p:nvPr>
            <p:ph type="title"/>
          </p:nvPr>
        </p:nvSpPr>
        <p:spPr>
          <a:xfrm>
            <a:off x="548638" y="157316"/>
            <a:ext cx="9284789" cy="707500"/>
          </a:xfrm>
        </p:spPr>
        <p:txBody>
          <a:bodyPr>
            <a:normAutofit/>
          </a:bodyPr>
          <a:lstStyle/>
          <a:p>
            <a:pPr marL="800100" indent="-800100">
              <a:lnSpc>
                <a:spcPct val="120000"/>
              </a:lnSpc>
              <a:spcBef>
                <a:spcPts val="0"/>
              </a:spcBef>
              <a:defRPr/>
            </a:pPr>
            <a:r>
              <a:rPr lang="lt-LT" altLang="lt-LT" dirty="0">
                <a:solidFill>
                  <a:srgbClr val="404040"/>
                </a:solidFill>
                <a:latin typeface="+mn-lt"/>
              </a:rPr>
              <a:t>Psichologinis smurtas (V)</a:t>
            </a:r>
            <a:endParaRPr lang="en-US" altLang="lt-LT" dirty="0">
              <a:solidFill>
                <a:srgbClr val="404040"/>
              </a:solidFill>
              <a:latin typeface="+mn-lt"/>
            </a:endParaRPr>
          </a:p>
        </p:txBody>
      </p:sp>
      <p:sp>
        <p:nvSpPr>
          <p:cNvPr id="15363" name="Rectangle 3">
            <a:extLst>
              <a:ext uri="{FF2B5EF4-FFF2-40B4-BE49-F238E27FC236}">
                <a16:creationId xmlns:a16="http://schemas.microsoft.com/office/drawing/2014/main" id="{440A86E8-7A74-44A7-B5B4-5EDBD91893A5}"/>
              </a:ext>
            </a:extLst>
          </p:cNvPr>
          <p:cNvSpPr>
            <a:spLocks noGrp="1" noChangeArrowheads="1"/>
          </p:cNvSpPr>
          <p:nvPr>
            <p:ph idx="1"/>
          </p:nvPr>
        </p:nvSpPr>
        <p:spPr>
          <a:xfrm>
            <a:off x="548638" y="2009406"/>
            <a:ext cx="11121392" cy="830998"/>
          </a:xfrm>
        </p:spPr>
        <p:txBody>
          <a:bodyPr>
            <a:normAutofit fontScale="92500" lnSpcReduction="10000"/>
          </a:bodyPr>
          <a:lstStyle/>
          <a:p>
            <a:pPr marL="0" indent="0">
              <a:lnSpc>
                <a:spcPct val="120000"/>
              </a:lnSpc>
              <a:spcBef>
                <a:spcPts val="0"/>
              </a:spcBef>
              <a:buNone/>
            </a:pPr>
            <a:r>
              <a:rPr lang="lt-LT" altLang="lt-LT" sz="2400" dirty="0">
                <a:solidFill>
                  <a:srgbClr val="404040"/>
                </a:solidFill>
                <a:cs typeface="Times New Roman" panose="02020603050405020304" pitchFamily="18" charset="0"/>
              </a:rPr>
              <a:t>Toks elgesys gali pasireikšti reguliariai (pavyzdžiui, 2 kartus per savaitę), trunka ilgą laiką (pavyzdžiui, 6 mėnesius), smurto auka negali apsiginti.</a:t>
            </a:r>
          </a:p>
          <a:p>
            <a:pPr marL="895350" indent="-895350">
              <a:lnSpc>
                <a:spcPct val="120000"/>
              </a:lnSpc>
              <a:spcBef>
                <a:spcPts val="0"/>
              </a:spcBef>
            </a:pPr>
            <a:endParaRPr lang="lt-LT" altLang="lt-LT" sz="2400" dirty="0">
              <a:solidFill>
                <a:srgbClr val="404040"/>
              </a:solidFill>
              <a:cs typeface="Times New Roman" panose="02020603050405020304" pitchFamily="18" charset="0"/>
            </a:endParaRPr>
          </a:p>
          <a:p>
            <a:pPr marL="895350" indent="-895350">
              <a:lnSpc>
                <a:spcPct val="120000"/>
              </a:lnSpc>
              <a:spcBef>
                <a:spcPts val="0"/>
              </a:spcBef>
            </a:pPr>
            <a:endParaRPr lang="lt-LT" altLang="lt-LT" sz="2400" dirty="0">
              <a:solidFill>
                <a:srgbClr val="404040"/>
              </a:solidFill>
              <a:cs typeface="Times New Roman" panose="02020603050405020304" pitchFamily="18" charset="0"/>
            </a:endParaRPr>
          </a:p>
          <a:p>
            <a:pPr marL="895350" indent="-895350">
              <a:lnSpc>
                <a:spcPct val="120000"/>
              </a:lnSpc>
              <a:spcBef>
                <a:spcPts val="0"/>
              </a:spcBef>
            </a:pPr>
            <a:endParaRPr lang="lt-LT" altLang="lt-LT" sz="2400" dirty="0">
              <a:solidFill>
                <a:srgbClr val="404040"/>
              </a:solidFill>
              <a:cs typeface="Times New Roman" panose="02020603050405020304" pitchFamily="18" charset="0"/>
            </a:endParaRPr>
          </a:p>
          <a:p>
            <a:pPr marL="895350" indent="-895350">
              <a:lnSpc>
                <a:spcPct val="120000"/>
              </a:lnSpc>
              <a:spcBef>
                <a:spcPts val="0"/>
              </a:spcBef>
            </a:pPr>
            <a:endParaRPr lang="lt-LT" altLang="lt-LT" sz="2400" b="1" dirty="0">
              <a:solidFill>
                <a:srgbClr val="404040"/>
              </a:solidFill>
              <a:cs typeface="Times New Roman" panose="02020603050405020304" pitchFamily="18" charset="0"/>
            </a:endParaRPr>
          </a:p>
        </p:txBody>
      </p:sp>
      <p:sp>
        <p:nvSpPr>
          <p:cNvPr id="7" name="TextBox 6">
            <a:extLst>
              <a:ext uri="{FF2B5EF4-FFF2-40B4-BE49-F238E27FC236}">
                <a16:creationId xmlns:a16="http://schemas.microsoft.com/office/drawing/2014/main" id="{D814080B-BFDF-4FA5-884F-51A54BE63B6B}"/>
              </a:ext>
            </a:extLst>
          </p:cNvPr>
          <p:cNvSpPr txBox="1"/>
          <p:nvPr/>
        </p:nvSpPr>
        <p:spPr>
          <a:xfrm>
            <a:off x="548639" y="1022291"/>
            <a:ext cx="11121392" cy="936218"/>
          </a:xfrm>
          <a:prstGeom prst="rect">
            <a:avLst/>
          </a:prstGeom>
          <a:noFill/>
        </p:spPr>
        <p:txBody>
          <a:bodyPr wrap="square">
            <a:spAutoFit/>
          </a:bodyPr>
          <a:lstStyle/>
          <a:p>
            <a:pPr algn="just">
              <a:lnSpc>
                <a:spcPct val="120000"/>
              </a:lnSpc>
              <a:buNone/>
            </a:pPr>
            <a:r>
              <a:rPr lang="lt-LT" altLang="lt-LT" sz="2400" b="1" dirty="0" err="1">
                <a:solidFill>
                  <a:srgbClr val="404040"/>
                </a:solidFill>
                <a:cs typeface="Times New Roman" panose="02020603050405020304" pitchFamily="18" charset="0"/>
              </a:rPr>
              <a:t>Mobingas</a:t>
            </a:r>
            <a:r>
              <a:rPr lang="lt-LT" altLang="lt-LT" sz="2400" dirty="0">
                <a:solidFill>
                  <a:srgbClr val="404040"/>
                </a:solidFill>
                <a:cs typeface="Times New Roman" panose="02020603050405020304" pitchFamily="18" charset="0"/>
              </a:rPr>
              <a:t> – tai </a:t>
            </a:r>
            <a:r>
              <a:rPr lang="lt-LT" altLang="lt-LT" sz="2400" b="1" dirty="0">
                <a:solidFill>
                  <a:srgbClr val="404040"/>
                </a:solidFill>
                <a:cs typeface="Times New Roman" panose="02020603050405020304" pitchFamily="18" charset="0"/>
              </a:rPr>
              <a:t>pasikartojantis</a:t>
            </a:r>
            <a:r>
              <a:rPr lang="lt-LT" altLang="lt-LT" sz="2400" dirty="0">
                <a:solidFill>
                  <a:srgbClr val="404040"/>
                </a:solidFill>
                <a:cs typeface="Times New Roman" panose="02020603050405020304" pitchFamily="18" charset="0"/>
              </a:rPr>
              <a:t> užgaulus elgesys, siekiant kerštingai, piktybiškai pažeminti, pakenkti darbuotojui ar darbuotojų grupei.</a:t>
            </a:r>
          </a:p>
        </p:txBody>
      </p:sp>
      <p:sp>
        <p:nvSpPr>
          <p:cNvPr id="3" name="Content Placeholder 2">
            <a:extLst>
              <a:ext uri="{FF2B5EF4-FFF2-40B4-BE49-F238E27FC236}">
                <a16:creationId xmlns:a16="http://schemas.microsoft.com/office/drawing/2014/main" id="{670A0577-2B2B-DBEC-CC07-736CB60D4515}"/>
              </a:ext>
            </a:extLst>
          </p:cNvPr>
          <p:cNvSpPr txBox="1">
            <a:spLocks/>
          </p:cNvSpPr>
          <p:nvPr/>
        </p:nvSpPr>
        <p:spPr>
          <a:xfrm>
            <a:off x="548638" y="2996523"/>
            <a:ext cx="11121392" cy="2977557"/>
          </a:xfrm>
          <a:prstGeom prst="rect">
            <a:avLst/>
          </a:prstGeom>
          <a:solidFill>
            <a:schemeClr val="bg1"/>
          </a:solid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0"/>
              </a:spcBef>
              <a:buFont typeface="Arial" panose="020B0604020202020204" pitchFamily="34" charset="0"/>
              <a:buNone/>
            </a:pPr>
            <a:r>
              <a:rPr lang="lt-LT" sz="2400" b="1" dirty="0" err="1">
                <a:solidFill>
                  <a:srgbClr val="404040"/>
                </a:solidFill>
              </a:rPr>
              <a:t>Mobingo</a:t>
            </a:r>
            <a:r>
              <a:rPr lang="lt-LT" sz="2400" b="1" dirty="0">
                <a:solidFill>
                  <a:srgbClr val="404040"/>
                </a:solidFill>
              </a:rPr>
              <a:t> požymiai:</a:t>
            </a:r>
          </a:p>
          <a:p>
            <a:pPr algn="just">
              <a:lnSpc>
                <a:spcPct val="120000"/>
              </a:lnSpc>
              <a:spcBef>
                <a:spcPts val="0"/>
              </a:spcBef>
            </a:pPr>
            <a:r>
              <a:rPr lang="lt-LT" sz="2400" b="1" dirty="0">
                <a:solidFill>
                  <a:srgbClr val="404040"/>
                </a:solidFill>
              </a:rPr>
              <a:t>Emocinė prievarta:</a:t>
            </a:r>
            <a:r>
              <a:rPr lang="lt-LT" sz="2400" dirty="0">
                <a:solidFill>
                  <a:srgbClr val="404040"/>
                </a:solidFill>
              </a:rPr>
              <a:t> tyčiojimasis, įžeidimai, asmeninis kritikavimas.</a:t>
            </a:r>
          </a:p>
          <a:p>
            <a:pPr algn="just">
              <a:lnSpc>
                <a:spcPct val="120000"/>
              </a:lnSpc>
              <a:spcBef>
                <a:spcPts val="0"/>
              </a:spcBef>
            </a:pPr>
            <a:r>
              <a:rPr lang="lt-LT" sz="2400" b="1" dirty="0">
                <a:solidFill>
                  <a:srgbClr val="404040"/>
                </a:solidFill>
              </a:rPr>
              <a:t>Izoliacija:</a:t>
            </a:r>
            <a:r>
              <a:rPr lang="lt-LT" sz="2400" dirty="0">
                <a:solidFill>
                  <a:srgbClr val="404040"/>
                </a:solidFill>
              </a:rPr>
              <a:t> ignoravimas, vengimas bendrauti, pašalinimas iš komandos veiklų.</a:t>
            </a:r>
          </a:p>
          <a:p>
            <a:pPr algn="just">
              <a:lnSpc>
                <a:spcPct val="120000"/>
              </a:lnSpc>
              <a:spcBef>
                <a:spcPts val="0"/>
              </a:spcBef>
            </a:pPr>
            <a:r>
              <a:rPr lang="lt-LT" sz="2400" b="1" dirty="0">
                <a:solidFill>
                  <a:srgbClr val="404040"/>
                </a:solidFill>
              </a:rPr>
              <a:t>Kenkimas profesinei reputacijai:</a:t>
            </a:r>
            <a:r>
              <a:rPr lang="lt-LT" sz="2400" dirty="0">
                <a:solidFill>
                  <a:srgbClr val="404040"/>
                </a:solidFill>
              </a:rPr>
              <a:t> apkalbos, melagingos informacijos skleidimas.</a:t>
            </a:r>
          </a:p>
          <a:p>
            <a:pPr algn="just">
              <a:lnSpc>
                <a:spcPct val="120000"/>
              </a:lnSpc>
              <a:spcBef>
                <a:spcPts val="0"/>
              </a:spcBef>
            </a:pPr>
            <a:r>
              <a:rPr lang="lt-LT" sz="2400" b="1" dirty="0">
                <a:solidFill>
                  <a:srgbClr val="404040"/>
                </a:solidFill>
              </a:rPr>
              <a:t>Darbo sąlygų bloginimas:</a:t>
            </a:r>
            <a:r>
              <a:rPr lang="lt-LT" sz="2400" dirty="0">
                <a:solidFill>
                  <a:srgbClr val="404040"/>
                </a:solidFill>
              </a:rPr>
              <a:t> perteklinių užduočių skyrimas, neadekvatus spaudimas, užduočių atėmimas.</a:t>
            </a:r>
          </a:p>
          <a:p>
            <a:pPr algn="just">
              <a:lnSpc>
                <a:spcPct val="120000"/>
              </a:lnSpc>
              <a:spcBef>
                <a:spcPts val="0"/>
              </a:spcBef>
            </a:pPr>
            <a:r>
              <a:rPr lang="lt-LT" sz="2400" b="1" dirty="0">
                <a:solidFill>
                  <a:srgbClr val="404040"/>
                </a:solidFill>
              </a:rPr>
              <a:t>Fizinė ar emocinė įtampa:</a:t>
            </a:r>
            <a:r>
              <a:rPr lang="lt-LT" sz="2400" dirty="0">
                <a:solidFill>
                  <a:srgbClr val="404040"/>
                </a:solidFill>
              </a:rPr>
              <a:t> atviras žeminimas susitikimuose ar viešose vietose.</a:t>
            </a:r>
          </a:p>
          <a:p>
            <a:pPr marL="0" indent="0" algn="ctr">
              <a:lnSpc>
                <a:spcPct val="120000"/>
              </a:lnSpc>
              <a:spcBef>
                <a:spcPts val="0"/>
              </a:spcBef>
              <a:buFont typeface="Arial" panose="020B0604020202020204" pitchFamily="34" charset="0"/>
              <a:buNone/>
            </a:pPr>
            <a:endParaRPr lang="en-US" sz="2400" dirty="0">
              <a:solidFill>
                <a:srgbClr val="404040"/>
              </a:solidFill>
              <a:latin typeface="+mj-lt"/>
            </a:endParaRPr>
          </a:p>
        </p:txBody>
      </p:sp>
    </p:spTree>
    <p:extLst>
      <p:ext uri="{BB962C8B-B14F-4D97-AF65-F5344CB8AC3E}">
        <p14:creationId xmlns:p14="http://schemas.microsoft.com/office/powerpoint/2010/main" val="330699214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025" y="182880"/>
            <a:ext cx="11139949" cy="672170"/>
          </a:xfrm>
        </p:spPr>
        <p:txBody>
          <a:bodyPr>
            <a:noAutofit/>
          </a:bodyPr>
          <a:lstStyle/>
          <a:p>
            <a:pPr algn="just"/>
            <a:r>
              <a:rPr lang="lt-LT" sz="3500" dirty="0">
                <a:ln w="0"/>
                <a:solidFill>
                  <a:srgbClr val="404040"/>
                </a:solidFill>
              </a:rPr>
              <a:t>PSICHOLOGINIO AR KITO SMURTO PAVOJAI DARBE</a:t>
            </a:r>
          </a:p>
        </p:txBody>
      </p:sp>
      <p:sp>
        <p:nvSpPr>
          <p:cNvPr id="4" name="Rectangle 3"/>
          <p:cNvSpPr/>
          <p:nvPr/>
        </p:nvSpPr>
        <p:spPr>
          <a:xfrm>
            <a:off x="3995243" y="1752600"/>
            <a:ext cx="2636195" cy="1371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404040"/>
                </a:solidFill>
              </a:rPr>
              <a:t>DARO TIESIOGINĘ ĮTAKĄ VISOS</a:t>
            </a:r>
          </a:p>
          <a:p>
            <a:pPr algn="ctr"/>
            <a:r>
              <a:rPr lang="lt-LT" dirty="0">
                <a:solidFill>
                  <a:srgbClr val="404040"/>
                </a:solidFill>
              </a:rPr>
              <a:t>ĮSTAIGOS DARBO REZULTATAMS</a:t>
            </a:r>
          </a:p>
          <a:p>
            <a:pPr algn="ctr"/>
            <a:endParaRPr lang="lt-LT" dirty="0">
              <a:solidFill>
                <a:srgbClr val="404040"/>
              </a:solidFill>
            </a:endParaRPr>
          </a:p>
        </p:txBody>
      </p:sp>
      <p:sp>
        <p:nvSpPr>
          <p:cNvPr id="5" name="Rectangle 4"/>
          <p:cNvSpPr/>
          <p:nvPr/>
        </p:nvSpPr>
        <p:spPr>
          <a:xfrm>
            <a:off x="1199010" y="3297676"/>
            <a:ext cx="2481273" cy="1147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ASMENIUI GALI BŪTI SUKELIAMOS FIZINĖS BEI PSICHOLOGINĖS PASEKMĖS</a:t>
            </a:r>
          </a:p>
        </p:txBody>
      </p:sp>
      <p:sp>
        <p:nvSpPr>
          <p:cNvPr id="6" name="Rectangle 5"/>
          <p:cNvSpPr/>
          <p:nvPr/>
        </p:nvSpPr>
        <p:spPr>
          <a:xfrm>
            <a:off x="7145345" y="3279230"/>
            <a:ext cx="2344365" cy="1225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VEIKIA VISO KOLEKTYVO</a:t>
            </a:r>
          </a:p>
          <a:p>
            <a:pPr algn="ctr"/>
            <a:r>
              <a:rPr lang="lt-LT" dirty="0">
                <a:solidFill>
                  <a:schemeClr val="tx1"/>
                </a:solidFill>
              </a:rPr>
              <a:t>PSICHOSOCIALINĮ KLIMATĄ</a:t>
            </a:r>
          </a:p>
        </p:txBody>
      </p:sp>
      <p:sp>
        <p:nvSpPr>
          <p:cNvPr id="7" name="Rectangle 6"/>
          <p:cNvSpPr/>
          <p:nvPr/>
        </p:nvSpPr>
        <p:spPr>
          <a:xfrm>
            <a:off x="4136115" y="4634184"/>
            <a:ext cx="2495323" cy="103113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404040"/>
                </a:solidFill>
              </a:rPr>
              <a:t>DARO </a:t>
            </a:r>
            <a:r>
              <a:rPr lang="lt-LT" dirty="0">
                <a:solidFill>
                  <a:srgbClr val="404040"/>
                </a:solidFill>
              </a:rPr>
              <a:t>ĮTAKĄ KIEKVIENO DARBUOTOJO SAVIJAUTĄ</a:t>
            </a:r>
          </a:p>
        </p:txBody>
      </p:sp>
      <p:sp>
        <p:nvSpPr>
          <p:cNvPr id="8" name="Pavadinimas 1">
            <a:extLst>
              <a:ext uri="{FF2B5EF4-FFF2-40B4-BE49-F238E27FC236}">
                <a16:creationId xmlns:a16="http://schemas.microsoft.com/office/drawing/2014/main" id="{7BC138F1-98C2-1082-232A-EC15F7D81DF0}"/>
              </a:ext>
            </a:extLst>
          </p:cNvPr>
          <p:cNvSpPr txBox="1">
            <a:spLocks/>
          </p:cNvSpPr>
          <p:nvPr/>
        </p:nvSpPr>
        <p:spPr>
          <a:xfrm>
            <a:off x="1809163" y="5818997"/>
            <a:ext cx="7737637" cy="6721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lt-LT" sz="2400" dirty="0">
                <a:solidFill>
                  <a:srgbClr val="404040"/>
                </a:solidFill>
                <a:latin typeface="+mn-lt"/>
              </a:rPr>
              <a:t>Tai nėra dviejų žmonių reikalas</a:t>
            </a:r>
            <a:r>
              <a:rPr lang="en-US" sz="2400" dirty="0">
                <a:solidFill>
                  <a:srgbClr val="404040"/>
                </a:solidFill>
                <a:latin typeface="+mn-lt"/>
              </a:rPr>
              <a:t>!</a:t>
            </a:r>
            <a:endParaRPr lang="lt-LT" sz="2400" dirty="0">
              <a:solidFill>
                <a:srgbClr val="404040"/>
              </a:solidFill>
              <a:latin typeface="+mn-lt"/>
            </a:endParaRPr>
          </a:p>
        </p:txBody>
      </p:sp>
      <p:sp>
        <p:nvSpPr>
          <p:cNvPr id="9" name="TextBox 8">
            <a:extLst>
              <a:ext uri="{FF2B5EF4-FFF2-40B4-BE49-F238E27FC236}">
                <a16:creationId xmlns:a16="http://schemas.microsoft.com/office/drawing/2014/main" id="{94522632-C6C4-8A8E-4B77-4E8DBC34BC5B}"/>
              </a:ext>
            </a:extLst>
          </p:cNvPr>
          <p:cNvSpPr txBox="1"/>
          <p:nvPr/>
        </p:nvSpPr>
        <p:spPr>
          <a:xfrm>
            <a:off x="7531362" y="1653272"/>
            <a:ext cx="4134612" cy="923330"/>
          </a:xfrm>
          <a:prstGeom prst="rect">
            <a:avLst/>
          </a:prstGeom>
          <a:noFill/>
        </p:spPr>
        <p:txBody>
          <a:bodyPr wrap="square" rtlCol="0">
            <a:spAutoFit/>
          </a:bodyPr>
          <a:lstStyle/>
          <a:p>
            <a:pPr algn="just"/>
            <a:r>
              <a:rPr lang="lt-LT" dirty="0">
                <a:solidFill>
                  <a:srgbClr val="404040"/>
                </a:solidFill>
              </a:rPr>
              <a:t>Net ir viena psichologinio smurto situacija neigiamai veikia tiek patį darbuotoją, tiek organizaciją.</a:t>
            </a:r>
          </a:p>
        </p:txBody>
      </p:sp>
    </p:spTree>
    <p:extLst>
      <p:ext uri="{BB962C8B-B14F-4D97-AF65-F5344CB8AC3E}">
        <p14:creationId xmlns:p14="http://schemas.microsoft.com/office/powerpoint/2010/main" val="4288909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095122-729E-9C1A-97D7-0BE52A71E31C}"/>
              </a:ext>
            </a:extLst>
          </p:cNvPr>
          <p:cNvSpPr>
            <a:spLocks noGrp="1"/>
          </p:cNvSpPr>
          <p:nvPr>
            <p:ph type="title"/>
          </p:nvPr>
        </p:nvSpPr>
        <p:spPr>
          <a:xfrm>
            <a:off x="521110" y="158648"/>
            <a:ext cx="11228106" cy="771697"/>
          </a:xfrm>
        </p:spPr>
        <p:txBody>
          <a:bodyPr/>
          <a:lstStyle/>
          <a:p>
            <a:r>
              <a:rPr lang="lt-LT" b="1" dirty="0">
                <a:solidFill>
                  <a:srgbClr val="404040"/>
                </a:solidFill>
              </a:rPr>
              <a:t>Ne kiekvienas konfliktas yra psichologinis smurtas</a:t>
            </a:r>
          </a:p>
        </p:txBody>
      </p:sp>
      <p:sp>
        <p:nvSpPr>
          <p:cNvPr id="3" name="Turinio vietos rezervavimo ženklas 2">
            <a:extLst>
              <a:ext uri="{FF2B5EF4-FFF2-40B4-BE49-F238E27FC236}">
                <a16:creationId xmlns:a16="http://schemas.microsoft.com/office/drawing/2014/main" id="{6E7A8AFD-E9D8-3726-82D0-D50D8EA72F1F}"/>
              </a:ext>
            </a:extLst>
          </p:cNvPr>
          <p:cNvSpPr>
            <a:spLocks noGrp="1"/>
          </p:cNvSpPr>
          <p:nvPr>
            <p:ph idx="1"/>
          </p:nvPr>
        </p:nvSpPr>
        <p:spPr>
          <a:xfrm>
            <a:off x="521110" y="1165139"/>
            <a:ext cx="7346342" cy="4999687"/>
          </a:xfrm>
        </p:spPr>
        <p:txBody>
          <a:bodyPr>
            <a:normAutofit/>
          </a:bodyPr>
          <a:lstStyle/>
          <a:p>
            <a:pPr algn="just">
              <a:lnSpc>
                <a:spcPct val="130000"/>
              </a:lnSpc>
              <a:spcBef>
                <a:spcPts val="0"/>
              </a:spcBef>
            </a:pPr>
            <a:r>
              <a:rPr lang="lt-LT" sz="2200" dirty="0">
                <a:solidFill>
                  <a:srgbClr val="404040"/>
                </a:solidFill>
              </a:rPr>
              <a:t>Konfliktas – tai prieštaringų požiūrių susidūrimas. Konfliktai yra natūrali tarpasmeninių santykių dalis, todėl darbe</a:t>
            </a:r>
            <a:r>
              <a:rPr lang="en-US" sz="2200" dirty="0">
                <a:solidFill>
                  <a:srgbClr val="404040"/>
                </a:solidFill>
              </a:rPr>
              <a:t> </a:t>
            </a:r>
            <a:r>
              <a:rPr lang="lt-LT" sz="2200" dirty="0">
                <a:solidFill>
                  <a:srgbClr val="404040"/>
                </a:solidFill>
              </a:rPr>
              <a:t>jie taip pat neišvengiami. Konfliktas sukelia įtampą ir stiprias emocijas, tačiau taip pat skatina nesutariančias puses ieškoti tinkamiausio sprendimo, kad tokia situacija nesitęstų.</a:t>
            </a:r>
          </a:p>
          <a:p>
            <a:pPr algn="just">
              <a:lnSpc>
                <a:spcPct val="130000"/>
              </a:lnSpc>
              <a:spcBef>
                <a:spcPts val="0"/>
              </a:spcBef>
            </a:pPr>
            <a:r>
              <a:rPr lang="lt-LT" sz="2200" dirty="0">
                <a:solidFill>
                  <a:srgbClr val="404040"/>
                </a:solidFill>
              </a:rPr>
              <a:t>Esminis psichologinio smurto ir konflikto darbe skiriamasis požymis – prievartą taikančio asmens siekimas psichologiškai dominuoti prieš smurto auką, o konflikto metu darbuotojai šiuo požiūriu yra lygūs ir prievartą patiriantis asmuo gali apsiginti.</a:t>
            </a:r>
          </a:p>
        </p:txBody>
      </p:sp>
      <p:pic>
        <p:nvPicPr>
          <p:cNvPr id="4" name="Picture 6">
            <a:extLst>
              <a:ext uri="{FF2B5EF4-FFF2-40B4-BE49-F238E27FC236}">
                <a16:creationId xmlns:a16="http://schemas.microsoft.com/office/drawing/2014/main" id="{B901039C-D938-D6D0-3F7E-2B499BA013F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192" b="96404" l="6863" r="96569">
                        <a14:foregroundMark x1="41503" y1="22089" x2="41993" y2="46575"/>
                        <a14:foregroundMark x1="44444" y1="23288" x2="45425" y2="26884"/>
                        <a14:foregroundMark x1="38889" y1="55137" x2="39216" y2="73973"/>
                        <a14:foregroundMark x1="36275" y1="52911" x2="36275" y2="51027"/>
                        <a14:foregroundMark x1="72059" y1="10959" x2="76961" y2="19692"/>
                        <a14:foregroundMark x1="76961" y1="19692" x2="76961" y2="19692"/>
                        <a14:foregroundMark x1="51144" y1="24315" x2="55882" y2="26541"/>
                        <a14:foregroundMark x1="90523" y1="32534" x2="96732" y2="28253"/>
                        <a14:foregroundMark x1="35131" y1="39041" x2="32843" y2="48288"/>
                        <a14:foregroundMark x1="32843" y1="48288" x2="33170" y2="48459"/>
                        <a14:foregroundMark x1="11928" y1="7363" x2="17974" y2="44007"/>
                        <a14:foregroundMark x1="7026" y1="22774" x2="9967" y2="32021"/>
                        <a14:foregroundMark x1="9967" y1="32021" x2="9967" y2="32021"/>
                        <a14:foregroundMark x1="34150" y1="19863" x2="36438" y2="19863"/>
                        <a14:foregroundMark x1="16340" y1="19007" x2="19444" y2="28938"/>
                        <a14:foregroundMark x1="12418" y1="78938" x2="14706" y2="79966"/>
                        <a14:foregroundMark x1="73203" y1="8048" x2="76961" y2="10274"/>
                        <a14:foregroundMark x1="36601" y1="95377" x2="41830" y2="96404"/>
                        <a14:foregroundMark x1="48856" y1="33390" x2="50163" y2="38699"/>
                        <a14:foregroundMark x1="45098" y1="42295" x2="52778" y2="55479"/>
                        <a14:foregroundMark x1="45915" y1="48801" x2="49020" y2="60788"/>
                        <a14:foregroundMark x1="49020" y1="60788" x2="49673" y2="61644"/>
                        <a14:foregroundMark x1="12418" y1="55479" x2="12418" y2="65411"/>
                        <a14:foregroundMark x1="20098" y1="22432" x2="32190" y2="20377"/>
                        <a14:foregroundMark x1="40196" y1="46404" x2="44118" y2="46062"/>
                        <a14:foregroundMark x1="33333" y1="38356" x2="32843" y2="45548"/>
                        <a14:foregroundMark x1="41503" y1="47603" x2="46078" y2="49658"/>
                        <a14:foregroundMark x1="39869" y1="51712" x2="39869" y2="43836"/>
                        <a14:foregroundMark x1="39379" y1="78425" x2="39869" y2="86644"/>
                        <a14:foregroundMark x1="69935" y1="85445" x2="65523" y2="86644"/>
                        <a14:foregroundMark x1="82026" y1="83904" x2="81373" y2="88527"/>
                        <a14:foregroundMark x1="50000" y1="95377" x2="54248" y2="95377"/>
                        <a14:foregroundMark x1="18464" y1="50685" x2="21569" y2="65240"/>
                        <a14:foregroundMark x1="21569" y1="65240" x2="21405" y2="67979"/>
                      </a14:backgroundRemoval>
                    </a14:imgEffect>
                  </a14:imgLayer>
                </a14:imgProps>
              </a:ext>
            </a:extLst>
          </a:blip>
          <a:stretch>
            <a:fillRect/>
          </a:stretch>
        </p:blipFill>
        <p:spPr>
          <a:xfrm>
            <a:off x="7867452" y="2103508"/>
            <a:ext cx="3881764" cy="3704167"/>
          </a:xfrm>
          <a:prstGeom prst="rect">
            <a:avLst/>
          </a:prstGeom>
        </p:spPr>
      </p:pic>
    </p:spTree>
    <p:extLst>
      <p:ext uri="{BB962C8B-B14F-4D97-AF65-F5344CB8AC3E}">
        <p14:creationId xmlns:p14="http://schemas.microsoft.com/office/powerpoint/2010/main" val="1617851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6DAC902-E00C-10E7-1CEC-9E1027AA3FFA}"/>
              </a:ext>
            </a:extLst>
          </p:cNvPr>
          <p:cNvSpPr>
            <a:spLocks noGrp="1"/>
          </p:cNvSpPr>
          <p:nvPr>
            <p:ph type="title"/>
          </p:nvPr>
        </p:nvSpPr>
        <p:spPr>
          <a:xfrm>
            <a:off x="377190" y="136525"/>
            <a:ext cx="10976610" cy="777875"/>
          </a:xfrm>
        </p:spPr>
        <p:txBody>
          <a:bodyPr/>
          <a:lstStyle/>
          <a:p>
            <a:pPr>
              <a:lnSpc>
                <a:spcPct val="120000"/>
              </a:lnSpc>
              <a:spcBef>
                <a:spcPts val="0"/>
              </a:spcBef>
            </a:pPr>
            <a:r>
              <a:rPr lang="lt-LT" sz="3600" b="1" dirty="0">
                <a:solidFill>
                  <a:srgbClr val="404040"/>
                </a:solidFill>
                <a:latin typeface="+mn-lt"/>
              </a:rPr>
              <a:t>Konflikto ir smurto požymiai</a:t>
            </a:r>
            <a:endParaRPr lang="en-US" dirty="0">
              <a:solidFill>
                <a:srgbClr val="404040"/>
              </a:solidFill>
              <a:latin typeface="+mn-lt"/>
            </a:endParaRPr>
          </a:p>
        </p:txBody>
      </p:sp>
      <p:sp>
        <p:nvSpPr>
          <p:cNvPr id="4" name="TextBox 3">
            <a:extLst>
              <a:ext uri="{FF2B5EF4-FFF2-40B4-BE49-F238E27FC236}">
                <a16:creationId xmlns:a16="http://schemas.microsoft.com/office/drawing/2014/main" id="{A12AC2D7-1B76-9239-9EE8-5D2D06E10358}"/>
              </a:ext>
            </a:extLst>
          </p:cNvPr>
          <p:cNvSpPr txBox="1"/>
          <p:nvPr/>
        </p:nvSpPr>
        <p:spPr>
          <a:xfrm>
            <a:off x="501556" y="951655"/>
            <a:ext cx="11188887" cy="492764"/>
          </a:xfrm>
          <a:prstGeom prst="rect">
            <a:avLst/>
          </a:prstGeom>
          <a:noFill/>
        </p:spPr>
        <p:txBody>
          <a:bodyPr wrap="square">
            <a:spAutoFit/>
          </a:bodyPr>
          <a:lstStyle/>
          <a:p>
            <a:pPr>
              <a:lnSpc>
                <a:spcPct val="120000"/>
              </a:lnSpc>
            </a:pPr>
            <a:r>
              <a:rPr lang="lt-LT" sz="2400" b="1" dirty="0">
                <a:solidFill>
                  <a:srgbClr val="404040"/>
                </a:solidFill>
              </a:rPr>
              <a:t>Konfliktai:                                                  Smurtas:</a:t>
            </a:r>
            <a:endParaRPr lang="en-US" sz="2400" dirty="0">
              <a:solidFill>
                <a:srgbClr val="404040"/>
              </a:solidFill>
            </a:endParaRPr>
          </a:p>
        </p:txBody>
      </p:sp>
      <p:sp>
        <p:nvSpPr>
          <p:cNvPr id="5" name="Turinio vietos rezervavimo ženklas 4">
            <a:extLst>
              <a:ext uri="{FF2B5EF4-FFF2-40B4-BE49-F238E27FC236}">
                <a16:creationId xmlns:a16="http://schemas.microsoft.com/office/drawing/2014/main" id="{A6327CED-9BF0-7417-42B0-6555A017D4C7}"/>
              </a:ext>
            </a:extLst>
          </p:cNvPr>
          <p:cNvSpPr txBox="1">
            <a:spLocks/>
          </p:cNvSpPr>
          <p:nvPr/>
        </p:nvSpPr>
        <p:spPr>
          <a:xfrm>
            <a:off x="501557" y="1484709"/>
            <a:ext cx="5508522" cy="43701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pPr>
            <a:r>
              <a:rPr lang="lt-LT" sz="1900" dirty="0">
                <a:solidFill>
                  <a:srgbClr val="404040"/>
                </a:solidFill>
              </a:rPr>
              <a:t>Atsitiktiniai ir nereguliarūs.</a:t>
            </a:r>
          </a:p>
          <a:p>
            <a:pPr algn="just">
              <a:lnSpc>
                <a:spcPct val="120000"/>
              </a:lnSpc>
              <a:spcBef>
                <a:spcPts val="0"/>
              </a:spcBef>
            </a:pPr>
            <a:r>
              <a:rPr lang="lt-LT" sz="1900" dirty="0">
                <a:solidFill>
                  <a:srgbClr val="404040"/>
                </a:solidFill>
              </a:rPr>
              <a:t>Inicijuoti gali abi pusės.</a:t>
            </a:r>
          </a:p>
          <a:p>
            <a:pPr algn="just">
              <a:lnSpc>
                <a:spcPct val="120000"/>
              </a:lnSpc>
              <a:spcBef>
                <a:spcPts val="0"/>
              </a:spcBef>
            </a:pPr>
            <a:r>
              <a:rPr lang="lt-LT" sz="1900" dirty="0">
                <a:solidFill>
                  <a:srgbClr val="404040"/>
                </a:solidFill>
              </a:rPr>
              <a:t>Abi konflikto pusės gali aptarti konfliktą ir rasti bendrą</a:t>
            </a:r>
            <a:r>
              <a:rPr lang="lt-LT" sz="1900" noProof="0" dirty="0">
                <a:solidFill>
                  <a:srgbClr val="404040"/>
                </a:solidFill>
              </a:rPr>
              <a:t> </a:t>
            </a:r>
            <a:r>
              <a:rPr lang="lt-LT" sz="1900" noProof="0" dirty="0" err="1">
                <a:solidFill>
                  <a:srgbClr val="404040"/>
                </a:solidFill>
              </a:rPr>
              <a:t>abiems</a:t>
            </a:r>
            <a:r>
              <a:rPr lang="lt-LT" sz="1900" noProof="0" dirty="0">
                <a:solidFill>
                  <a:srgbClr val="404040"/>
                </a:solidFill>
              </a:rPr>
              <a:t> </a:t>
            </a:r>
            <a:r>
              <a:rPr lang="lt-LT" sz="1900" dirty="0">
                <a:solidFill>
                  <a:srgbClr val="404040"/>
                </a:solidFill>
              </a:rPr>
              <a:t>pusėms sprendimą.</a:t>
            </a:r>
          </a:p>
          <a:p>
            <a:pPr algn="just">
              <a:lnSpc>
                <a:spcPct val="120000"/>
              </a:lnSpc>
              <a:spcBef>
                <a:spcPts val="0"/>
              </a:spcBef>
            </a:pPr>
            <a:r>
              <a:rPr lang="lt-LT" sz="1900" dirty="0">
                <a:solidFill>
                  <a:srgbClr val="404040"/>
                </a:solidFill>
              </a:rPr>
              <a:t>Konflikto tikimybė mažėja, kai geriau suprantami konfliktuojančių šalių motyvai ir argumentai.</a:t>
            </a:r>
          </a:p>
          <a:p>
            <a:pPr algn="just">
              <a:lnSpc>
                <a:spcPct val="120000"/>
              </a:lnSpc>
              <a:spcBef>
                <a:spcPts val="0"/>
              </a:spcBef>
            </a:pPr>
            <a:r>
              <a:rPr lang="lt-LT" sz="1900" dirty="0">
                <a:solidFill>
                  <a:srgbClr val="404040"/>
                </a:solidFill>
              </a:rPr>
              <a:t>Abiejų šalių problema, reikalaujanti atsižvelgti į vienas kito požiūrį.</a:t>
            </a:r>
          </a:p>
          <a:p>
            <a:pPr algn="just">
              <a:lnSpc>
                <a:spcPct val="120000"/>
              </a:lnSpc>
              <a:spcBef>
                <a:spcPts val="0"/>
              </a:spcBef>
            </a:pPr>
            <a:r>
              <a:rPr lang="lt-LT" sz="1900" dirty="0">
                <a:solidFill>
                  <a:srgbClr val="404040"/>
                </a:solidFill>
              </a:rPr>
              <a:t>Reakcija į konfliktą yra spontaniška ir sukelia nusiminimą, nuovargį ir pan.</a:t>
            </a:r>
          </a:p>
          <a:p>
            <a:pPr algn="just">
              <a:lnSpc>
                <a:spcPct val="120000"/>
              </a:lnSpc>
              <a:spcBef>
                <a:spcPts val="0"/>
              </a:spcBef>
            </a:pPr>
            <a:r>
              <a:rPr lang="lt-LT" sz="1900" dirty="0">
                <a:solidFill>
                  <a:srgbClr val="404040"/>
                </a:solidFill>
              </a:rPr>
              <a:t>Įtempta abiejų konfliktuojančių pusių savijauta.</a:t>
            </a:r>
          </a:p>
          <a:p>
            <a:pPr marL="0" indent="0" algn="just">
              <a:lnSpc>
                <a:spcPct val="120000"/>
              </a:lnSpc>
              <a:spcBef>
                <a:spcPts val="0"/>
              </a:spcBef>
              <a:buFont typeface="Arial" panose="020B0604020202020204" pitchFamily="34" charset="0"/>
              <a:buNone/>
            </a:pPr>
            <a:endParaRPr lang="en-US" sz="1900" dirty="0">
              <a:solidFill>
                <a:srgbClr val="404040"/>
              </a:solidFill>
            </a:endParaRPr>
          </a:p>
        </p:txBody>
      </p:sp>
      <p:sp>
        <p:nvSpPr>
          <p:cNvPr id="6" name="Turinio vietos rezervavimo ženklas 4">
            <a:extLst>
              <a:ext uri="{FF2B5EF4-FFF2-40B4-BE49-F238E27FC236}">
                <a16:creationId xmlns:a16="http://schemas.microsoft.com/office/drawing/2014/main" id="{F9D45871-4A42-1DFB-51F1-205A325B7375}"/>
              </a:ext>
            </a:extLst>
          </p:cNvPr>
          <p:cNvSpPr txBox="1">
            <a:spLocks/>
          </p:cNvSpPr>
          <p:nvPr/>
        </p:nvSpPr>
        <p:spPr>
          <a:xfrm>
            <a:off x="6181921" y="1444419"/>
            <a:ext cx="5508522" cy="43597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pPr>
            <a:r>
              <a:rPr lang="lt-LT" sz="1900" dirty="0">
                <a:solidFill>
                  <a:srgbClr val="404040"/>
                </a:solidFill>
              </a:rPr>
              <a:t>Reguliarus.</a:t>
            </a:r>
          </a:p>
          <a:p>
            <a:pPr algn="just">
              <a:lnSpc>
                <a:spcPct val="120000"/>
              </a:lnSpc>
              <a:spcBef>
                <a:spcPts val="0"/>
              </a:spcBef>
            </a:pPr>
            <a:r>
              <a:rPr lang="lt-LT" sz="1900" dirty="0">
                <a:solidFill>
                  <a:srgbClr val="404040"/>
                </a:solidFill>
              </a:rPr>
              <a:t>Agresoriaus ir aukos vaidmenys nesikeičia.</a:t>
            </a:r>
          </a:p>
          <a:p>
            <a:pPr algn="just">
              <a:lnSpc>
                <a:spcPct val="120000"/>
              </a:lnSpc>
              <a:spcBef>
                <a:spcPts val="0"/>
              </a:spcBef>
            </a:pPr>
            <a:r>
              <a:rPr lang="lt-LT" sz="1900" dirty="0">
                <a:solidFill>
                  <a:srgbClr val="404040"/>
                </a:solidFill>
              </a:rPr>
              <a:t>Negalima sėkmingai </a:t>
            </a:r>
            <a:r>
              <a:rPr lang="lt-LT" sz="1900" noProof="0" dirty="0">
                <a:solidFill>
                  <a:srgbClr val="404040"/>
                </a:solidFill>
              </a:rPr>
              <a:t>aptart</a:t>
            </a:r>
            <a:r>
              <a:rPr lang="lt-LT" sz="1900" dirty="0">
                <a:solidFill>
                  <a:srgbClr val="404040"/>
                </a:solidFill>
              </a:rPr>
              <a:t>i, nėra pokyčių po diskusijos.</a:t>
            </a:r>
          </a:p>
          <a:p>
            <a:pPr algn="just">
              <a:lnSpc>
                <a:spcPct val="120000"/>
              </a:lnSpc>
              <a:spcBef>
                <a:spcPts val="0"/>
              </a:spcBef>
            </a:pPr>
            <a:r>
              <a:rPr lang="lt-LT" sz="1900" dirty="0">
                <a:solidFill>
                  <a:srgbClr val="404040"/>
                </a:solidFill>
              </a:rPr>
              <a:t>Smurtas nuolat stiprėja.</a:t>
            </a:r>
          </a:p>
          <a:p>
            <a:pPr algn="just">
              <a:lnSpc>
                <a:spcPct val="120000"/>
              </a:lnSpc>
              <a:spcBef>
                <a:spcPts val="0"/>
              </a:spcBef>
            </a:pPr>
            <a:r>
              <a:rPr lang="lt-LT" sz="1900" dirty="0">
                <a:solidFill>
                  <a:srgbClr val="404040"/>
                </a:solidFill>
              </a:rPr>
              <a:t>Smurtautojas neprisiima atsakomybės ir kaltina nukentėjusį.</a:t>
            </a:r>
          </a:p>
          <a:p>
            <a:pPr algn="just">
              <a:lnSpc>
                <a:spcPct val="120000"/>
              </a:lnSpc>
              <a:spcBef>
                <a:spcPts val="0"/>
              </a:spcBef>
            </a:pPr>
            <a:r>
              <a:rPr lang="lt-LT" sz="1900" dirty="0">
                <a:solidFill>
                  <a:srgbClr val="404040"/>
                </a:solidFill>
              </a:rPr>
              <a:t>Smurtauti pasirenkama sąmoningai.</a:t>
            </a:r>
          </a:p>
          <a:p>
            <a:pPr algn="just">
              <a:lnSpc>
                <a:spcPct val="120000"/>
              </a:lnSpc>
              <a:spcBef>
                <a:spcPts val="0"/>
              </a:spcBef>
            </a:pPr>
            <a:r>
              <a:rPr lang="lt-LT" sz="1900" dirty="0">
                <a:solidFill>
                  <a:srgbClr val="404040"/>
                </a:solidFill>
              </a:rPr>
              <a:t>Prievarta vyksta dėl galios disbalanso (ekonominio, fizinės jėgos ir kt.).</a:t>
            </a:r>
          </a:p>
          <a:p>
            <a:pPr algn="just">
              <a:lnSpc>
                <a:spcPct val="120000"/>
              </a:lnSpc>
              <a:spcBef>
                <a:spcPts val="0"/>
              </a:spcBef>
            </a:pPr>
            <a:r>
              <a:rPr lang="lt-LT" sz="1900" dirty="0">
                <a:solidFill>
                  <a:srgbClr val="404040"/>
                </a:solidFill>
              </a:rPr>
              <a:t>Sprendimas įmanomas tik pasitelkus pagalbą.</a:t>
            </a:r>
          </a:p>
          <a:p>
            <a:pPr algn="just">
              <a:lnSpc>
                <a:spcPct val="120000"/>
              </a:lnSpc>
              <a:spcBef>
                <a:spcPts val="0"/>
              </a:spcBef>
            </a:pPr>
            <a:r>
              <a:rPr lang="lt-LT" sz="1900" dirty="0">
                <a:solidFill>
                  <a:srgbClr val="404040"/>
                </a:solidFill>
              </a:rPr>
              <a:t>Nukentėjusio asmens savijauta: bejėgiškumas, baimė, savigrauža.</a:t>
            </a:r>
          </a:p>
        </p:txBody>
      </p:sp>
    </p:spTree>
    <p:extLst>
      <p:ext uri="{BB962C8B-B14F-4D97-AF65-F5344CB8AC3E}">
        <p14:creationId xmlns:p14="http://schemas.microsoft.com/office/powerpoint/2010/main" val="1607202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2BA3D-88E8-C04B-42BD-00FCBAE32E86}"/>
              </a:ext>
            </a:extLst>
          </p:cNvPr>
          <p:cNvSpPr>
            <a:spLocks noGrp="1"/>
          </p:cNvSpPr>
          <p:nvPr>
            <p:ph type="title"/>
          </p:nvPr>
        </p:nvSpPr>
        <p:spPr>
          <a:xfrm>
            <a:off x="540774" y="136525"/>
            <a:ext cx="10813026" cy="777875"/>
          </a:xfrm>
        </p:spPr>
        <p:txBody>
          <a:bodyPr/>
          <a:lstStyle/>
          <a:p>
            <a:r>
              <a:rPr lang="lt-LT" dirty="0">
                <a:solidFill>
                  <a:srgbClr val="404040"/>
                </a:solidFill>
                <a:latin typeface="+mn-lt"/>
              </a:rPr>
              <a:t>Nurodymų / pavedimų ir smurto skirtumai</a:t>
            </a:r>
            <a:endParaRPr lang="en-US" dirty="0">
              <a:solidFill>
                <a:srgbClr val="404040"/>
              </a:solidFill>
              <a:latin typeface="+mn-lt"/>
            </a:endParaRPr>
          </a:p>
        </p:txBody>
      </p:sp>
      <p:graphicFrame>
        <p:nvGraphicFramePr>
          <p:cNvPr id="4" name="Content Placeholder 3">
            <a:extLst>
              <a:ext uri="{FF2B5EF4-FFF2-40B4-BE49-F238E27FC236}">
                <a16:creationId xmlns:a16="http://schemas.microsoft.com/office/drawing/2014/main" id="{50F6F55F-4DDF-5964-4680-228F4C14BA83}"/>
              </a:ext>
            </a:extLst>
          </p:cNvPr>
          <p:cNvGraphicFramePr>
            <a:graphicFrameLocks noGrp="1"/>
          </p:cNvGraphicFramePr>
          <p:nvPr>
            <p:ph idx="1"/>
            <p:extLst>
              <p:ext uri="{D42A27DB-BD31-4B8C-83A1-F6EECF244321}">
                <p14:modId xmlns:p14="http://schemas.microsoft.com/office/powerpoint/2010/main" val="244540915"/>
              </p:ext>
            </p:extLst>
          </p:nvPr>
        </p:nvGraphicFramePr>
        <p:xfrm>
          <a:off x="540774" y="1135657"/>
          <a:ext cx="11139949" cy="5025114"/>
        </p:xfrm>
        <a:graphic>
          <a:graphicData uri="http://schemas.openxmlformats.org/drawingml/2006/table">
            <a:tbl>
              <a:tblPr firstRow="1" bandRow="1">
                <a:tableStyleId>{5C22544A-7EE6-4342-B048-85BDC9FD1C3A}</a:tableStyleId>
              </a:tblPr>
              <a:tblGrid>
                <a:gridCol w="5703546">
                  <a:extLst>
                    <a:ext uri="{9D8B030D-6E8A-4147-A177-3AD203B41FA5}">
                      <a16:colId xmlns:a16="http://schemas.microsoft.com/office/drawing/2014/main" val="1646363581"/>
                    </a:ext>
                  </a:extLst>
                </a:gridCol>
                <a:gridCol w="5436403">
                  <a:extLst>
                    <a:ext uri="{9D8B030D-6E8A-4147-A177-3AD203B41FA5}">
                      <a16:colId xmlns:a16="http://schemas.microsoft.com/office/drawing/2014/main" val="3990076866"/>
                    </a:ext>
                  </a:extLst>
                </a:gridCol>
              </a:tblGrid>
              <a:tr h="753316">
                <a:tc>
                  <a:txBody>
                    <a:bodyPr/>
                    <a:lstStyle/>
                    <a:p>
                      <a:pPr algn="ctr"/>
                      <a:r>
                        <a:rPr lang="lt-LT" sz="2400" dirty="0"/>
                        <a:t>Nurodymai / paliepimai</a:t>
                      </a:r>
                      <a:endParaRPr lang="en-US" sz="2400" dirty="0"/>
                    </a:p>
                  </a:txBody>
                  <a:tcPr>
                    <a:solidFill>
                      <a:schemeClr val="tx1">
                        <a:lumMod val="85000"/>
                        <a:lumOff val="15000"/>
                      </a:schemeClr>
                    </a:solidFill>
                  </a:tcPr>
                </a:tc>
                <a:tc>
                  <a:txBody>
                    <a:bodyPr/>
                    <a:lstStyle/>
                    <a:p>
                      <a:pPr algn="ctr"/>
                      <a:r>
                        <a:rPr lang="lt-LT" sz="2400" dirty="0"/>
                        <a:t>Smurtas </a:t>
                      </a:r>
                      <a:endParaRPr lang="en-US" sz="2400" dirty="0"/>
                    </a:p>
                  </a:txBody>
                  <a:tcPr>
                    <a:solidFill>
                      <a:schemeClr val="tx1">
                        <a:lumMod val="85000"/>
                        <a:lumOff val="15000"/>
                      </a:schemeClr>
                    </a:solidFill>
                  </a:tcPr>
                </a:tc>
                <a:extLst>
                  <a:ext uri="{0D108BD9-81ED-4DB2-BD59-A6C34878D82A}">
                    <a16:rowId xmlns:a16="http://schemas.microsoft.com/office/drawing/2014/main" val="4019397084"/>
                  </a:ext>
                </a:extLst>
              </a:tr>
              <a:tr h="753316">
                <a:tc>
                  <a:txBody>
                    <a:bodyPr/>
                    <a:lstStyle/>
                    <a:p>
                      <a:r>
                        <a:rPr lang="lt-LT" sz="2300" dirty="0">
                          <a:solidFill>
                            <a:srgbClr val="404040"/>
                          </a:solidFill>
                        </a:rPr>
                        <a:t>Aiškūs tikslai ir užduotys</a:t>
                      </a:r>
                      <a:endParaRPr lang="en-US" sz="2300" dirty="0">
                        <a:solidFill>
                          <a:srgbClr val="404040"/>
                        </a:solidFill>
                      </a:endParaRPr>
                    </a:p>
                  </a:txBody>
                  <a:tcPr>
                    <a:solidFill>
                      <a:schemeClr val="bg2">
                        <a:lumMod val="75000"/>
                      </a:schemeClr>
                    </a:solidFill>
                  </a:tcPr>
                </a:tc>
                <a:tc>
                  <a:txBody>
                    <a:bodyPr/>
                    <a:lstStyle/>
                    <a:p>
                      <a:r>
                        <a:rPr lang="lt-LT" sz="2300" dirty="0">
                          <a:solidFill>
                            <a:srgbClr val="404040"/>
                          </a:solidFill>
                        </a:rPr>
                        <a:t>Sistemiškumas ir tęstinumas</a:t>
                      </a:r>
                      <a:endParaRPr lang="en-US" sz="2300" dirty="0">
                        <a:solidFill>
                          <a:srgbClr val="404040"/>
                        </a:solidFill>
                      </a:endParaRPr>
                    </a:p>
                  </a:txBody>
                  <a:tcPr>
                    <a:solidFill>
                      <a:schemeClr val="bg2">
                        <a:lumMod val="75000"/>
                      </a:schemeClr>
                    </a:solidFill>
                  </a:tcPr>
                </a:tc>
                <a:extLst>
                  <a:ext uri="{0D108BD9-81ED-4DB2-BD59-A6C34878D82A}">
                    <a16:rowId xmlns:a16="http://schemas.microsoft.com/office/drawing/2014/main" val="4152409144"/>
                  </a:ext>
                </a:extLst>
              </a:tr>
              <a:tr h="753316">
                <a:tc>
                  <a:txBody>
                    <a:bodyPr/>
                    <a:lstStyle/>
                    <a:p>
                      <a:r>
                        <a:rPr lang="lt-LT" sz="2300" dirty="0">
                          <a:solidFill>
                            <a:srgbClr val="404040"/>
                          </a:solidFill>
                        </a:rPr>
                        <a:t>Profesionalus bendravimas</a:t>
                      </a:r>
                      <a:endParaRPr lang="en-US" sz="2300" dirty="0">
                        <a:solidFill>
                          <a:srgbClr val="404040"/>
                        </a:solidFill>
                      </a:endParaRPr>
                    </a:p>
                  </a:txBody>
                  <a:tcPr>
                    <a:solidFill>
                      <a:schemeClr val="bg2">
                        <a:lumMod val="75000"/>
                      </a:schemeClr>
                    </a:solidFill>
                  </a:tcPr>
                </a:tc>
                <a:tc>
                  <a:txBody>
                    <a:bodyPr/>
                    <a:lstStyle/>
                    <a:p>
                      <a:r>
                        <a:rPr lang="lt-LT" sz="2300" dirty="0">
                          <a:solidFill>
                            <a:srgbClr val="404040"/>
                          </a:solidFill>
                        </a:rPr>
                        <a:t>Psichologinis spaudimas</a:t>
                      </a:r>
                      <a:endParaRPr lang="en-US" sz="2300" dirty="0">
                        <a:solidFill>
                          <a:srgbClr val="404040"/>
                        </a:solidFill>
                      </a:endParaRPr>
                    </a:p>
                  </a:txBody>
                  <a:tcPr>
                    <a:solidFill>
                      <a:schemeClr val="bg2">
                        <a:lumMod val="75000"/>
                      </a:schemeClr>
                    </a:solidFill>
                  </a:tcPr>
                </a:tc>
                <a:extLst>
                  <a:ext uri="{0D108BD9-81ED-4DB2-BD59-A6C34878D82A}">
                    <a16:rowId xmlns:a16="http://schemas.microsoft.com/office/drawing/2014/main" val="2832758087"/>
                  </a:ext>
                </a:extLst>
              </a:tr>
              <a:tr h="753316">
                <a:tc>
                  <a:txBody>
                    <a:bodyPr/>
                    <a:lstStyle/>
                    <a:p>
                      <a:pPr algn="l"/>
                      <a:r>
                        <a:rPr lang="lt-LT" sz="2300" dirty="0">
                          <a:solidFill>
                            <a:srgbClr val="404040"/>
                          </a:solidFill>
                        </a:rPr>
                        <a:t>Lygiateisiškumas</a:t>
                      </a:r>
                      <a:endParaRPr lang="en-US" sz="2300" dirty="0">
                        <a:solidFill>
                          <a:srgbClr val="404040"/>
                        </a:solidFill>
                      </a:endParaRPr>
                    </a:p>
                  </a:txBody>
                  <a:tcPr>
                    <a:solidFill>
                      <a:schemeClr val="bg2">
                        <a:lumMod val="75000"/>
                      </a:schemeClr>
                    </a:solidFill>
                  </a:tcPr>
                </a:tc>
                <a:tc>
                  <a:txBody>
                    <a:bodyPr/>
                    <a:lstStyle/>
                    <a:p>
                      <a:r>
                        <a:rPr lang="lt-LT" sz="2300" dirty="0">
                          <a:solidFill>
                            <a:srgbClr val="404040"/>
                          </a:solidFill>
                        </a:rPr>
                        <a:t>Izoliacija</a:t>
                      </a:r>
                      <a:endParaRPr lang="en-US" sz="2300" dirty="0">
                        <a:solidFill>
                          <a:srgbClr val="404040"/>
                        </a:solidFill>
                      </a:endParaRPr>
                    </a:p>
                  </a:txBody>
                  <a:tcPr>
                    <a:solidFill>
                      <a:schemeClr val="bg2">
                        <a:lumMod val="75000"/>
                      </a:schemeClr>
                    </a:solidFill>
                  </a:tcPr>
                </a:tc>
                <a:extLst>
                  <a:ext uri="{0D108BD9-81ED-4DB2-BD59-A6C34878D82A}">
                    <a16:rowId xmlns:a16="http://schemas.microsoft.com/office/drawing/2014/main" val="1736938555"/>
                  </a:ext>
                </a:extLst>
              </a:tr>
              <a:tr h="1005925">
                <a:tc>
                  <a:txBody>
                    <a:bodyPr/>
                    <a:lstStyle/>
                    <a:p>
                      <a:r>
                        <a:rPr lang="lt-LT" sz="2300" dirty="0">
                          <a:solidFill>
                            <a:srgbClr val="404040"/>
                          </a:solidFill>
                        </a:rPr>
                        <a:t>Fokusavimasis į darbą, o ne asmenybę</a:t>
                      </a:r>
                      <a:endParaRPr lang="en-US" sz="2300" dirty="0">
                        <a:solidFill>
                          <a:srgbClr val="404040"/>
                        </a:solidFill>
                      </a:endParaRPr>
                    </a:p>
                  </a:txBody>
                  <a:tcPr>
                    <a:solidFill>
                      <a:schemeClr val="bg2">
                        <a:lumMod val="75000"/>
                      </a:schemeClr>
                    </a:solidFill>
                  </a:tcPr>
                </a:tc>
                <a:tc>
                  <a:txBody>
                    <a:bodyPr/>
                    <a:lstStyle/>
                    <a:p>
                      <a:r>
                        <a:rPr lang="lt-LT" sz="2300" dirty="0">
                          <a:solidFill>
                            <a:srgbClr val="404040"/>
                          </a:solidFill>
                        </a:rPr>
                        <a:t>Nesąžiningi reikalavimai</a:t>
                      </a:r>
                      <a:endParaRPr lang="en-US" sz="2300" dirty="0">
                        <a:solidFill>
                          <a:srgbClr val="404040"/>
                        </a:solidFill>
                      </a:endParaRPr>
                    </a:p>
                  </a:txBody>
                  <a:tcPr>
                    <a:solidFill>
                      <a:schemeClr val="bg2">
                        <a:lumMod val="75000"/>
                      </a:schemeClr>
                    </a:solidFill>
                  </a:tcPr>
                </a:tc>
                <a:extLst>
                  <a:ext uri="{0D108BD9-81ED-4DB2-BD59-A6C34878D82A}">
                    <a16:rowId xmlns:a16="http://schemas.microsoft.com/office/drawing/2014/main" val="3809250936"/>
                  </a:ext>
                </a:extLst>
              </a:tr>
              <a:tr h="1005925">
                <a:tc>
                  <a:txBody>
                    <a:bodyPr/>
                    <a:lstStyle/>
                    <a:p>
                      <a:r>
                        <a:rPr lang="lt-LT" sz="2300" dirty="0">
                          <a:solidFill>
                            <a:srgbClr val="404040"/>
                          </a:solidFill>
                        </a:rPr>
                        <a:t>Problemos mažinimas, o ne didinimas</a:t>
                      </a:r>
                      <a:endParaRPr lang="en-US" sz="2300" dirty="0">
                        <a:solidFill>
                          <a:srgbClr val="404040"/>
                        </a:solidFill>
                      </a:endParaRPr>
                    </a:p>
                  </a:txBody>
                  <a:tcPr>
                    <a:solidFill>
                      <a:schemeClr val="bg2">
                        <a:lumMod val="75000"/>
                      </a:schemeClr>
                    </a:solidFill>
                  </a:tcPr>
                </a:tc>
                <a:tc>
                  <a:txBody>
                    <a:bodyPr/>
                    <a:lstStyle/>
                    <a:p>
                      <a:pPr algn="l"/>
                      <a:r>
                        <a:rPr lang="lt-LT" sz="2300" dirty="0">
                          <a:solidFill>
                            <a:srgbClr val="404040"/>
                          </a:solidFill>
                        </a:rPr>
                        <a:t>Asmeninis puolimas, psichologinis teroras</a:t>
                      </a:r>
                      <a:endParaRPr lang="en-US" sz="2300" dirty="0">
                        <a:solidFill>
                          <a:srgbClr val="404040"/>
                        </a:solidFill>
                      </a:endParaRPr>
                    </a:p>
                  </a:txBody>
                  <a:tcPr>
                    <a:solidFill>
                      <a:schemeClr val="bg2">
                        <a:lumMod val="75000"/>
                      </a:schemeClr>
                    </a:solidFill>
                  </a:tcPr>
                </a:tc>
                <a:extLst>
                  <a:ext uri="{0D108BD9-81ED-4DB2-BD59-A6C34878D82A}">
                    <a16:rowId xmlns:a16="http://schemas.microsoft.com/office/drawing/2014/main" val="2902101027"/>
                  </a:ext>
                </a:extLst>
              </a:tr>
            </a:tbl>
          </a:graphicData>
        </a:graphic>
      </p:graphicFrame>
    </p:spTree>
    <p:extLst>
      <p:ext uri="{BB962C8B-B14F-4D97-AF65-F5344CB8AC3E}">
        <p14:creationId xmlns:p14="http://schemas.microsoft.com/office/powerpoint/2010/main" val="3343694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828232A-F1E7-0E34-80C5-DC5DDB4D82DD}"/>
              </a:ext>
            </a:extLst>
          </p:cNvPr>
          <p:cNvSpPr>
            <a:spLocks noGrp="1"/>
          </p:cNvSpPr>
          <p:nvPr>
            <p:ph type="title"/>
          </p:nvPr>
        </p:nvSpPr>
        <p:spPr>
          <a:xfrm>
            <a:off x="534910" y="136525"/>
            <a:ext cx="10685207" cy="777875"/>
          </a:xfrm>
        </p:spPr>
        <p:txBody>
          <a:bodyPr/>
          <a:lstStyle/>
          <a:p>
            <a:r>
              <a:rPr lang="lt-LT" b="1" dirty="0">
                <a:solidFill>
                  <a:srgbClr val="404040"/>
                </a:solidFill>
                <a:latin typeface="Century Gothic" panose="020B0502020202020204" pitchFamily="34" charset="0"/>
              </a:rPr>
              <a:t>Kas nėra psichologinis smurtas?</a:t>
            </a:r>
            <a:endParaRPr lang="en-US" dirty="0">
              <a:solidFill>
                <a:srgbClr val="404040"/>
              </a:solidFill>
            </a:endParaRPr>
          </a:p>
        </p:txBody>
      </p:sp>
      <p:sp>
        <p:nvSpPr>
          <p:cNvPr id="3" name="Turinio vietos rezervavimo ženklas 2">
            <a:extLst>
              <a:ext uri="{FF2B5EF4-FFF2-40B4-BE49-F238E27FC236}">
                <a16:creationId xmlns:a16="http://schemas.microsoft.com/office/drawing/2014/main" id="{8273F21C-9EF9-665F-B9E1-E44F656789F0}"/>
              </a:ext>
            </a:extLst>
          </p:cNvPr>
          <p:cNvSpPr>
            <a:spLocks noGrp="1"/>
          </p:cNvSpPr>
          <p:nvPr>
            <p:ph idx="1"/>
          </p:nvPr>
        </p:nvSpPr>
        <p:spPr>
          <a:xfrm>
            <a:off x="540774" y="1251857"/>
            <a:ext cx="11159613" cy="4018233"/>
          </a:xfrm>
        </p:spPr>
        <p:txBody>
          <a:bodyPr>
            <a:normAutofit/>
          </a:bodyPr>
          <a:lstStyle/>
          <a:p>
            <a:pPr algn="just">
              <a:lnSpc>
                <a:spcPct val="120000"/>
              </a:lnSpc>
              <a:spcBef>
                <a:spcPts val="0"/>
              </a:spcBef>
            </a:pPr>
            <a:r>
              <a:rPr lang="lt-LT" sz="2300" dirty="0">
                <a:solidFill>
                  <a:srgbClr val="404040"/>
                </a:solidFill>
                <a:latin typeface="Century Gothic" panose="020B0502020202020204" pitchFamily="34" charset="0"/>
                <a:cs typeface="Times New Roman" panose="02020603050405020304" pitchFamily="18" charset="0"/>
              </a:rPr>
              <a:t>Teisėta, </a:t>
            </a:r>
            <a:r>
              <a:rPr lang="lt-LT" sz="2300" b="1" dirty="0">
                <a:solidFill>
                  <a:srgbClr val="404040"/>
                </a:solidFill>
                <a:latin typeface="Century Gothic" panose="020B0502020202020204" pitchFamily="34" charset="0"/>
                <a:cs typeface="Times New Roman" panose="02020603050405020304" pitchFamily="18" charset="0"/>
              </a:rPr>
              <a:t>konstruktyvi</a:t>
            </a:r>
            <a:r>
              <a:rPr lang="lt-LT" sz="2300" dirty="0">
                <a:solidFill>
                  <a:srgbClr val="404040"/>
                </a:solidFill>
                <a:latin typeface="Century Gothic" panose="020B0502020202020204" pitchFamily="34" charset="0"/>
                <a:cs typeface="Times New Roman" panose="02020603050405020304" pitchFamily="18" charset="0"/>
              </a:rPr>
              <a:t> darbdavio </a:t>
            </a:r>
            <a:r>
              <a:rPr lang="lt-LT" sz="2300" b="1" dirty="0">
                <a:solidFill>
                  <a:srgbClr val="404040"/>
                </a:solidFill>
                <a:latin typeface="Century Gothic" panose="020B0502020202020204" pitchFamily="34" charset="0"/>
                <a:cs typeface="Times New Roman" panose="02020603050405020304" pitchFamily="18" charset="0"/>
              </a:rPr>
              <a:t>kritika</a:t>
            </a:r>
            <a:r>
              <a:rPr lang="lt-LT" sz="2300" dirty="0">
                <a:solidFill>
                  <a:srgbClr val="404040"/>
                </a:solidFill>
                <a:latin typeface="Century Gothic" panose="020B0502020202020204" pitchFamily="34" charset="0"/>
                <a:cs typeface="Times New Roman" panose="02020603050405020304" pitchFamily="18" charset="0"/>
              </a:rPr>
              <a:t>;</a:t>
            </a:r>
          </a:p>
          <a:p>
            <a:pPr algn="just">
              <a:lnSpc>
                <a:spcPct val="120000"/>
              </a:lnSpc>
              <a:spcBef>
                <a:spcPts val="0"/>
              </a:spcBef>
            </a:pPr>
            <a:r>
              <a:rPr lang="lt-LT" sz="2300" dirty="0">
                <a:solidFill>
                  <a:srgbClr val="404040"/>
                </a:solidFill>
                <a:latin typeface="Century Gothic" panose="020B0502020202020204" pitchFamily="34" charset="0"/>
                <a:cs typeface="Times New Roman" panose="02020603050405020304" pitchFamily="18" charset="0"/>
              </a:rPr>
              <a:t>Darbdavio reiklumas ir </a:t>
            </a:r>
            <a:r>
              <a:rPr lang="lt-LT" sz="2300" b="1" dirty="0">
                <a:solidFill>
                  <a:srgbClr val="404040"/>
                </a:solidFill>
                <a:latin typeface="Century Gothic" panose="020B0502020202020204" pitchFamily="34" charset="0"/>
                <a:cs typeface="Times New Roman" panose="02020603050405020304" pitchFamily="18" charset="0"/>
              </a:rPr>
              <a:t>reikalavimas atlikti darbą</a:t>
            </a:r>
            <a:r>
              <a:rPr lang="lt-LT" sz="2300" dirty="0">
                <a:solidFill>
                  <a:srgbClr val="404040"/>
                </a:solidFill>
                <a:latin typeface="Century Gothic" panose="020B0502020202020204" pitchFamily="34" charset="0"/>
                <a:cs typeface="Times New Roman" panose="02020603050405020304" pitchFamily="18" charset="0"/>
              </a:rPr>
              <a:t>;</a:t>
            </a:r>
          </a:p>
          <a:p>
            <a:pPr algn="just">
              <a:lnSpc>
                <a:spcPct val="120000"/>
              </a:lnSpc>
              <a:spcBef>
                <a:spcPts val="0"/>
              </a:spcBef>
            </a:pPr>
            <a:r>
              <a:rPr lang="lt-LT" sz="2300" b="1" dirty="0">
                <a:solidFill>
                  <a:srgbClr val="404040"/>
                </a:solidFill>
                <a:latin typeface="Century Gothic" panose="020B0502020202020204" pitchFamily="34" charset="0"/>
                <a:cs typeface="Times New Roman" panose="02020603050405020304" pitchFamily="18" charset="0"/>
              </a:rPr>
              <a:t>Darbuotojo įspėjimas </a:t>
            </a:r>
            <a:r>
              <a:rPr lang="lt-LT" sz="2300" dirty="0">
                <a:solidFill>
                  <a:srgbClr val="404040"/>
                </a:solidFill>
                <a:latin typeface="Century Gothic" panose="020B0502020202020204" pitchFamily="34" charset="0"/>
                <a:cs typeface="Times New Roman" panose="02020603050405020304" pitchFamily="18" charset="0"/>
              </a:rPr>
              <a:t>pagal DK 58 straipsnį, jog per 12 mėn. padarius tokį pat pažeidimą, darbuotojas bus atleidžiamas iš darbo;</a:t>
            </a:r>
          </a:p>
          <a:p>
            <a:pPr algn="just">
              <a:lnSpc>
                <a:spcPct val="120000"/>
              </a:lnSpc>
              <a:spcBef>
                <a:spcPts val="0"/>
              </a:spcBef>
            </a:pPr>
            <a:r>
              <a:rPr lang="lt-LT" sz="2300" b="1" dirty="0">
                <a:solidFill>
                  <a:srgbClr val="404040"/>
                </a:solidFill>
                <a:latin typeface="Century Gothic" panose="020B0502020202020204" pitchFamily="34" charset="0"/>
                <a:cs typeface="Times New Roman" panose="02020603050405020304" pitchFamily="18" charset="0"/>
              </a:rPr>
              <a:t>Reikalavimas pateikti paaiškinimą</a:t>
            </a:r>
            <a:r>
              <a:rPr lang="lt-LT" sz="2300" dirty="0">
                <a:solidFill>
                  <a:srgbClr val="404040"/>
                </a:solidFill>
                <a:latin typeface="Century Gothic" panose="020B0502020202020204" pitchFamily="34" charset="0"/>
                <a:cs typeface="Times New Roman" panose="02020603050405020304" pitchFamily="18" charset="0"/>
              </a:rPr>
              <a:t> dėl darbo pareigų nevykdymo/ netinkamo vykdymo;</a:t>
            </a:r>
          </a:p>
          <a:p>
            <a:pPr algn="just">
              <a:lnSpc>
                <a:spcPct val="120000"/>
              </a:lnSpc>
              <a:spcBef>
                <a:spcPts val="0"/>
              </a:spcBef>
            </a:pPr>
            <a:r>
              <a:rPr lang="lt-LT" sz="2300" dirty="0">
                <a:solidFill>
                  <a:srgbClr val="404040"/>
                </a:solidFill>
                <a:latin typeface="Century Gothic" panose="020B0502020202020204" pitchFamily="34" charset="0"/>
                <a:cs typeface="Times New Roman" panose="02020603050405020304" pitchFamily="18" charset="0"/>
              </a:rPr>
              <a:t>Kasmetinis veiklos </a:t>
            </a:r>
            <a:r>
              <a:rPr lang="lt-LT" sz="2300" b="1" dirty="0">
                <a:solidFill>
                  <a:srgbClr val="404040"/>
                </a:solidFill>
                <a:latin typeface="Century Gothic" panose="020B0502020202020204" pitchFamily="34" charset="0"/>
                <a:cs typeface="Times New Roman" panose="02020603050405020304" pitchFamily="18" charset="0"/>
              </a:rPr>
              <a:t>vertinimas</a:t>
            </a:r>
            <a:r>
              <a:rPr lang="lt-LT" sz="2300" dirty="0">
                <a:solidFill>
                  <a:srgbClr val="404040"/>
                </a:solidFill>
                <a:latin typeface="Century Gothic" panose="020B0502020202020204" pitchFamily="34" charset="0"/>
                <a:cs typeface="Times New Roman" panose="02020603050405020304" pitchFamily="18" charset="0"/>
              </a:rPr>
              <a:t>;</a:t>
            </a:r>
          </a:p>
          <a:p>
            <a:pPr algn="just">
              <a:lnSpc>
                <a:spcPct val="120000"/>
              </a:lnSpc>
              <a:spcBef>
                <a:spcPts val="0"/>
              </a:spcBef>
            </a:pPr>
            <a:r>
              <a:rPr lang="lt-LT" sz="2300" dirty="0">
                <a:solidFill>
                  <a:srgbClr val="404040"/>
                </a:solidFill>
                <a:latin typeface="Century Gothic" panose="020B0502020202020204" pitchFamily="34" charset="0"/>
                <a:cs typeface="Times New Roman" panose="02020603050405020304" pitchFamily="18" charset="0"/>
              </a:rPr>
              <a:t>Darbdavio pateiktas </a:t>
            </a:r>
            <a:r>
              <a:rPr lang="lt-LT" sz="2300" b="1" dirty="0">
                <a:solidFill>
                  <a:srgbClr val="404040"/>
                </a:solidFill>
                <a:latin typeface="Century Gothic" panose="020B0502020202020204" pitchFamily="34" charset="0"/>
                <a:cs typeface="Times New Roman" panose="02020603050405020304" pitchFamily="18" charset="0"/>
              </a:rPr>
              <a:t>pasiūlymas</a:t>
            </a:r>
            <a:r>
              <a:rPr lang="lt-LT" sz="2300" dirty="0">
                <a:solidFill>
                  <a:srgbClr val="404040"/>
                </a:solidFill>
                <a:latin typeface="Century Gothic" panose="020B0502020202020204" pitchFamily="34" charset="0"/>
                <a:cs typeface="Times New Roman" panose="02020603050405020304" pitchFamily="18" charset="0"/>
              </a:rPr>
              <a:t> pakeisti darbo sąlygas;</a:t>
            </a:r>
          </a:p>
          <a:p>
            <a:pPr algn="just">
              <a:lnSpc>
                <a:spcPct val="120000"/>
              </a:lnSpc>
              <a:spcBef>
                <a:spcPts val="0"/>
              </a:spcBef>
            </a:pPr>
            <a:r>
              <a:rPr lang="lt-LT" sz="2300" dirty="0">
                <a:solidFill>
                  <a:srgbClr val="404040"/>
                </a:solidFill>
                <a:latin typeface="Century Gothic" panose="020B0502020202020204" pitchFamily="34" charset="0"/>
                <a:cs typeface="Times New Roman" panose="02020603050405020304" pitchFamily="18" charset="0"/>
              </a:rPr>
              <a:t>Tarp darbdavio ir darbuotojo kilę </a:t>
            </a:r>
            <a:r>
              <a:rPr lang="lt-LT" sz="2300" b="1" dirty="0">
                <a:solidFill>
                  <a:srgbClr val="404040"/>
                </a:solidFill>
                <a:latin typeface="Century Gothic" panose="020B0502020202020204" pitchFamily="34" charset="0"/>
                <a:cs typeface="Times New Roman" panose="02020603050405020304" pitchFamily="18" charset="0"/>
              </a:rPr>
              <a:t>nesutarimai, diskusijos </a:t>
            </a:r>
            <a:r>
              <a:rPr lang="lt-LT" sz="2300" dirty="0">
                <a:solidFill>
                  <a:srgbClr val="404040"/>
                </a:solidFill>
                <a:latin typeface="Century Gothic" panose="020B0502020202020204" pitchFamily="34" charset="0"/>
                <a:cs typeface="Times New Roman" panose="02020603050405020304" pitchFamily="18" charset="0"/>
              </a:rPr>
              <a:t>ir kt.</a:t>
            </a:r>
          </a:p>
        </p:txBody>
      </p:sp>
    </p:spTree>
    <p:extLst>
      <p:ext uri="{BB962C8B-B14F-4D97-AF65-F5344CB8AC3E}">
        <p14:creationId xmlns:p14="http://schemas.microsoft.com/office/powerpoint/2010/main" val="2628004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324BC-1A1A-7F60-C12D-DCC30C6F97C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617701E-A4A4-A0D8-D9AF-C26420B0828C}"/>
              </a:ext>
            </a:extLst>
          </p:cNvPr>
          <p:cNvSpPr txBox="1">
            <a:spLocks/>
          </p:cNvSpPr>
          <p:nvPr/>
        </p:nvSpPr>
        <p:spPr>
          <a:xfrm>
            <a:off x="521110" y="2101851"/>
            <a:ext cx="11179277" cy="13827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lt-LT" sz="4000">
                <a:solidFill>
                  <a:srgbClr val="404040"/>
                </a:solidFill>
              </a:rPr>
              <a:t>PAGALBA SAU IR KITIEMS</a:t>
            </a:r>
            <a:endParaRPr lang="lt-LT" sz="4000" dirty="0">
              <a:solidFill>
                <a:srgbClr val="404040"/>
              </a:solidFill>
            </a:endParaRPr>
          </a:p>
        </p:txBody>
      </p:sp>
    </p:spTree>
    <p:extLst>
      <p:ext uri="{BB962C8B-B14F-4D97-AF65-F5344CB8AC3E}">
        <p14:creationId xmlns:p14="http://schemas.microsoft.com/office/powerpoint/2010/main" val="3515575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8AC3A-2DFF-5A70-2188-60E80014F9CE}"/>
              </a:ext>
            </a:extLst>
          </p:cNvPr>
          <p:cNvSpPr>
            <a:spLocks noGrp="1"/>
          </p:cNvSpPr>
          <p:nvPr>
            <p:ph type="title"/>
          </p:nvPr>
        </p:nvSpPr>
        <p:spPr>
          <a:xfrm>
            <a:off x="540774" y="136525"/>
            <a:ext cx="10813026" cy="777875"/>
          </a:xfrm>
        </p:spPr>
        <p:txBody>
          <a:bodyPr/>
          <a:lstStyle/>
          <a:p>
            <a:r>
              <a:rPr lang="lt-LT" noProof="0" dirty="0">
                <a:solidFill>
                  <a:srgbClr val="404040"/>
                </a:solidFill>
              </a:rPr>
              <a:t>Klausimai, kurie padeda įvertinti situaciją</a:t>
            </a:r>
          </a:p>
        </p:txBody>
      </p:sp>
      <p:sp>
        <p:nvSpPr>
          <p:cNvPr id="5" name="Turinio vietos rezervavimo ženklas 4">
            <a:extLst>
              <a:ext uri="{FF2B5EF4-FFF2-40B4-BE49-F238E27FC236}">
                <a16:creationId xmlns:a16="http://schemas.microsoft.com/office/drawing/2014/main" id="{56B3EA08-22DB-A83D-AD0F-E53E0485B674}"/>
              </a:ext>
            </a:extLst>
          </p:cNvPr>
          <p:cNvSpPr>
            <a:spLocks noGrp="1"/>
          </p:cNvSpPr>
          <p:nvPr>
            <p:ph idx="1"/>
          </p:nvPr>
        </p:nvSpPr>
        <p:spPr>
          <a:xfrm>
            <a:off x="540774" y="1251857"/>
            <a:ext cx="11289276" cy="2848195"/>
          </a:xfrm>
        </p:spPr>
        <p:txBody>
          <a:bodyPr>
            <a:normAutofit/>
          </a:bodyPr>
          <a:lstStyle/>
          <a:p>
            <a:pPr algn="just">
              <a:lnSpc>
                <a:spcPct val="100000"/>
              </a:lnSpc>
              <a:spcBef>
                <a:spcPts val="0"/>
              </a:spcBef>
              <a:defRPr/>
            </a:pPr>
            <a:r>
              <a:rPr lang="lt-LT" sz="2400" noProof="0" dirty="0">
                <a:solidFill>
                  <a:srgbClr val="404040"/>
                </a:solidFill>
              </a:rPr>
              <a:t>Ar tai vienkartinis įvykis, ar nuolat pasikartojanti problema?</a:t>
            </a:r>
          </a:p>
          <a:p>
            <a:pPr marL="0" indent="0" algn="just">
              <a:lnSpc>
                <a:spcPct val="100000"/>
              </a:lnSpc>
              <a:spcBef>
                <a:spcPts val="0"/>
              </a:spcBef>
              <a:buNone/>
              <a:defRPr/>
            </a:pPr>
            <a:endParaRPr lang="lt-LT" sz="2400" noProof="0" dirty="0">
              <a:solidFill>
                <a:srgbClr val="404040"/>
              </a:solidFill>
            </a:endParaRPr>
          </a:p>
          <a:p>
            <a:pPr algn="just">
              <a:lnSpc>
                <a:spcPct val="100000"/>
              </a:lnSpc>
              <a:spcBef>
                <a:spcPts val="0"/>
              </a:spcBef>
              <a:defRPr/>
            </a:pPr>
            <a:r>
              <a:rPr lang="lt-LT" sz="2400" noProof="0" dirty="0">
                <a:solidFill>
                  <a:srgbClr val="404040"/>
                </a:solidFill>
              </a:rPr>
              <a:t>Ar vadovo pastabos susijusios su darbu, o ne su asmenybe?</a:t>
            </a:r>
          </a:p>
          <a:p>
            <a:pPr marL="0" indent="0" algn="just">
              <a:lnSpc>
                <a:spcPct val="100000"/>
              </a:lnSpc>
              <a:spcBef>
                <a:spcPts val="0"/>
              </a:spcBef>
              <a:buNone/>
              <a:defRPr/>
            </a:pPr>
            <a:endParaRPr lang="lt-LT" sz="2400" noProof="0" dirty="0">
              <a:solidFill>
                <a:srgbClr val="404040"/>
              </a:solidFill>
            </a:endParaRPr>
          </a:p>
          <a:p>
            <a:pPr algn="just">
              <a:lnSpc>
                <a:spcPct val="100000"/>
              </a:lnSpc>
              <a:spcBef>
                <a:spcPts val="0"/>
              </a:spcBef>
              <a:defRPr/>
            </a:pPr>
            <a:r>
              <a:rPr lang="lt-LT" sz="2400" noProof="0" dirty="0">
                <a:solidFill>
                  <a:srgbClr val="404040"/>
                </a:solidFill>
              </a:rPr>
              <a:t>Ar kiti komandos nariai patiria panašų elgesį?</a:t>
            </a:r>
          </a:p>
          <a:p>
            <a:pPr algn="just">
              <a:lnSpc>
                <a:spcPct val="100000"/>
              </a:lnSpc>
              <a:spcBef>
                <a:spcPts val="0"/>
              </a:spcBef>
              <a:defRPr/>
            </a:pPr>
            <a:endParaRPr lang="lt-LT" sz="2400" noProof="0" dirty="0">
              <a:solidFill>
                <a:srgbClr val="404040"/>
              </a:solidFill>
            </a:endParaRPr>
          </a:p>
          <a:p>
            <a:pPr algn="just">
              <a:lnSpc>
                <a:spcPct val="100000"/>
              </a:lnSpc>
              <a:spcBef>
                <a:spcPts val="0"/>
              </a:spcBef>
              <a:defRPr/>
            </a:pPr>
            <a:r>
              <a:rPr lang="lt-LT" sz="2400" noProof="0" dirty="0">
                <a:solidFill>
                  <a:srgbClr val="404040"/>
                </a:solidFill>
              </a:rPr>
              <a:t>Ar bendravimo tonas ir forma yra pagarbi?</a:t>
            </a:r>
          </a:p>
        </p:txBody>
      </p:sp>
    </p:spTree>
    <p:extLst>
      <p:ext uri="{BB962C8B-B14F-4D97-AF65-F5344CB8AC3E}">
        <p14:creationId xmlns:p14="http://schemas.microsoft.com/office/powerpoint/2010/main" val="3057636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E5CAB-3D75-3772-EBB2-E7D8DCD9BE54}"/>
              </a:ext>
            </a:extLst>
          </p:cNvPr>
          <p:cNvSpPr>
            <a:spLocks noGrp="1"/>
          </p:cNvSpPr>
          <p:nvPr>
            <p:ph type="title"/>
          </p:nvPr>
        </p:nvSpPr>
        <p:spPr>
          <a:xfrm>
            <a:off x="511276" y="107950"/>
            <a:ext cx="10842523" cy="777875"/>
          </a:xfrm>
        </p:spPr>
        <p:txBody>
          <a:bodyPr/>
          <a:lstStyle/>
          <a:p>
            <a:r>
              <a:rPr lang="lt-LT" dirty="0">
                <a:solidFill>
                  <a:srgbClr val="404040"/>
                </a:solidFill>
              </a:rPr>
              <a:t>Kaip išvengti smurto darbe?</a:t>
            </a:r>
            <a:endParaRPr lang="en-US" dirty="0">
              <a:solidFill>
                <a:srgbClr val="404040"/>
              </a:solidFill>
            </a:endParaRPr>
          </a:p>
        </p:txBody>
      </p:sp>
      <p:graphicFrame>
        <p:nvGraphicFramePr>
          <p:cNvPr id="4" name="Content Placeholder 3">
            <a:extLst>
              <a:ext uri="{FF2B5EF4-FFF2-40B4-BE49-F238E27FC236}">
                <a16:creationId xmlns:a16="http://schemas.microsoft.com/office/drawing/2014/main" id="{BF009A9B-125A-69F3-DF90-D25EF7E10DC7}"/>
              </a:ext>
            </a:extLst>
          </p:cNvPr>
          <p:cNvGraphicFramePr>
            <a:graphicFrameLocks noGrp="1"/>
          </p:cNvGraphicFramePr>
          <p:nvPr>
            <p:ph idx="1"/>
            <p:extLst>
              <p:ext uri="{D42A27DB-BD31-4B8C-83A1-F6EECF244321}">
                <p14:modId xmlns:p14="http://schemas.microsoft.com/office/powerpoint/2010/main" val="2235570410"/>
              </p:ext>
            </p:extLst>
          </p:nvPr>
        </p:nvGraphicFramePr>
        <p:xfrm>
          <a:off x="838200" y="1252538"/>
          <a:ext cx="10515600" cy="465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7899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6C044FF-0625-4EE2-AF59-E5A0E27CB94E}"/>
              </a:ext>
            </a:extLst>
          </p:cNvPr>
          <p:cNvSpPr txBox="1">
            <a:spLocks/>
          </p:cNvSpPr>
          <p:nvPr/>
        </p:nvSpPr>
        <p:spPr>
          <a:xfrm>
            <a:off x="540774" y="2615381"/>
            <a:ext cx="11159613" cy="8691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lt-LT" sz="4000">
                <a:solidFill>
                  <a:srgbClr val="404040"/>
                </a:solidFill>
              </a:rPr>
              <a:t>SĄVOKOS, ATSAKOMYBĖ</a:t>
            </a:r>
            <a:endParaRPr lang="lt-LT" sz="4000" dirty="0">
              <a:solidFill>
                <a:srgbClr val="404040"/>
              </a:solidFill>
            </a:endParaRPr>
          </a:p>
        </p:txBody>
      </p:sp>
    </p:spTree>
    <p:extLst>
      <p:ext uri="{BB962C8B-B14F-4D97-AF65-F5344CB8AC3E}">
        <p14:creationId xmlns:p14="http://schemas.microsoft.com/office/powerpoint/2010/main" val="1650915512"/>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E1ADD9C-0213-1C29-9194-49EB922097C7}"/>
              </a:ext>
            </a:extLst>
          </p:cNvPr>
          <p:cNvSpPr>
            <a:spLocks noGrp="1"/>
          </p:cNvSpPr>
          <p:nvPr>
            <p:ph type="title"/>
          </p:nvPr>
        </p:nvSpPr>
        <p:spPr>
          <a:xfrm>
            <a:off x="540773" y="136525"/>
            <a:ext cx="11149781" cy="777875"/>
          </a:xfrm>
        </p:spPr>
        <p:txBody>
          <a:bodyPr/>
          <a:lstStyle/>
          <a:p>
            <a:r>
              <a:rPr lang="lt-LT" dirty="0">
                <a:solidFill>
                  <a:srgbClr val="404040"/>
                </a:solidFill>
                <a:latin typeface="Century Gothic" panose="020B0502020202020204" pitchFamily="34" charset="0"/>
              </a:rPr>
              <a:t>Smurtas d</a:t>
            </a:r>
            <a:r>
              <a:rPr lang="lt-LT" b="1" dirty="0">
                <a:solidFill>
                  <a:srgbClr val="404040"/>
                </a:solidFill>
                <a:latin typeface="Century Gothic" panose="020B0502020202020204" pitchFamily="34" charset="0"/>
              </a:rPr>
              <a:t>arbo aplinkoje</a:t>
            </a:r>
            <a:endParaRPr lang="en-US" dirty="0">
              <a:solidFill>
                <a:srgbClr val="404040"/>
              </a:solidFill>
            </a:endParaRPr>
          </a:p>
        </p:txBody>
      </p:sp>
      <p:pic>
        <p:nvPicPr>
          <p:cNvPr id="4" name="Picture 3">
            <a:extLst>
              <a:ext uri="{FF2B5EF4-FFF2-40B4-BE49-F238E27FC236}">
                <a16:creationId xmlns:a16="http://schemas.microsoft.com/office/drawing/2014/main" id="{ADECCA0E-F512-498A-533F-84D0E271AC9B}"/>
              </a:ext>
            </a:extLst>
          </p:cNvPr>
          <p:cNvPicPr>
            <a:picLocks noChangeAspect="1"/>
          </p:cNvPicPr>
          <p:nvPr/>
        </p:nvPicPr>
        <p:blipFill>
          <a:blip r:embed="rId2">
            <a:duotone>
              <a:schemeClr val="accent1">
                <a:shade val="45000"/>
                <a:satMod val="135000"/>
              </a:schemeClr>
              <a:prstClr val="white"/>
            </a:duotone>
          </a:blip>
          <a:stretch>
            <a:fillRect/>
          </a:stretch>
        </p:blipFill>
        <p:spPr>
          <a:xfrm>
            <a:off x="4095704" y="1477375"/>
            <a:ext cx="739808" cy="809639"/>
          </a:xfrm>
          <a:prstGeom prst="rect">
            <a:avLst/>
          </a:prstGeom>
        </p:spPr>
      </p:pic>
      <p:sp>
        <p:nvSpPr>
          <p:cNvPr id="5" name="Arrow: Right 4">
            <a:extLst>
              <a:ext uri="{FF2B5EF4-FFF2-40B4-BE49-F238E27FC236}">
                <a16:creationId xmlns:a16="http://schemas.microsoft.com/office/drawing/2014/main" id="{F925E25A-D1F4-42D5-843A-CF272183991F}"/>
              </a:ext>
            </a:extLst>
          </p:cNvPr>
          <p:cNvSpPr/>
          <p:nvPr/>
        </p:nvSpPr>
        <p:spPr>
          <a:xfrm>
            <a:off x="5302924" y="1614120"/>
            <a:ext cx="1085841" cy="497711"/>
          </a:xfrm>
          <a:prstGeom prst="righ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4040"/>
              </a:solidFill>
            </a:endParaRPr>
          </a:p>
        </p:txBody>
      </p:sp>
      <p:pic>
        <p:nvPicPr>
          <p:cNvPr id="6" name="Picture 5">
            <a:extLst>
              <a:ext uri="{FF2B5EF4-FFF2-40B4-BE49-F238E27FC236}">
                <a16:creationId xmlns:a16="http://schemas.microsoft.com/office/drawing/2014/main" id="{45CDF4C0-BFD1-E8D2-5A9B-AE7239212C82}"/>
              </a:ext>
            </a:extLst>
          </p:cNvPr>
          <p:cNvPicPr>
            <a:picLocks noChangeAspect="1"/>
          </p:cNvPicPr>
          <p:nvPr/>
        </p:nvPicPr>
        <p:blipFill>
          <a:blip r:embed="rId2"/>
          <a:stretch>
            <a:fillRect/>
          </a:stretch>
        </p:blipFill>
        <p:spPr>
          <a:xfrm>
            <a:off x="6632218" y="1423274"/>
            <a:ext cx="739808" cy="809639"/>
          </a:xfrm>
          <a:prstGeom prst="rect">
            <a:avLst/>
          </a:prstGeom>
        </p:spPr>
      </p:pic>
      <p:pic>
        <p:nvPicPr>
          <p:cNvPr id="7" name="Picture 6">
            <a:extLst>
              <a:ext uri="{FF2B5EF4-FFF2-40B4-BE49-F238E27FC236}">
                <a16:creationId xmlns:a16="http://schemas.microsoft.com/office/drawing/2014/main" id="{771692F1-40E6-D0E2-DF63-FEA9CD6FFE50}"/>
              </a:ext>
            </a:extLst>
          </p:cNvPr>
          <p:cNvPicPr>
            <a:picLocks noChangeAspect="1"/>
          </p:cNvPicPr>
          <p:nvPr/>
        </p:nvPicPr>
        <p:blipFill>
          <a:blip r:embed="rId2"/>
          <a:stretch>
            <a:fillRect/>
          </a:stretch>
        </p:blipFill>
        <p:spPr>
          <a:xfrm>
            <a:off x="4116177" y="3202657"/>
            <a:ext cx="739808" cy="809639"/>
          </a:xfrm>
          <a:prstGeom prst="rect">
            <a:avLst/>
          </a:prstGeom>
          <a:ln>
            <a:noFill/>
          </a:ln>
        </p:spPr>
      </p:pic>
      <p:pic>
        <p:nvPicPr>
          <p:cNvPr id="8" name="Picture 7">
            <a:extLst>
              <a:ext uri="{FF2B5EF4-FFF2-40B4-BE49-F238E27FC236}">
                <a16:creationId xmlns:a16="http://schemas.microsoft.com/office/drawing/2014/main" id="{083AA372-5888-4965-B5E4-637D694818C0}"/>
              </a:ext>
            </a:extLst>
          </p:cNvPr>
          <p:cNvPicPr>
            <a:picLocks noChangeAspect="1"/>
          </p:cNvPicPr>
          <p:nvPr/>
        </p:nvPicPr>
        <p:blipFill>
          <a:blip r:embed="rId3">
            <a:duotone>
              <a:schemeClr val="accent1">
                <a:shade val="45000"/>
                <a:satMod val="135000"/>
              </a:schemeClr>
              <a:prstClr val="white"/>
            </a:duotone>
          </a:blip>
          <a:stretch>
            <a:fillRect/>
          </a:stretch>
        </p:blipFill>
        <p:spPr>
          <a:xfrm>
            <a:off x="1540415" y="3161891"/>
            <a:ext cx="739809" cy="809640"/>
          </a:xfrm>
          <a:prstGeom prst="rect">
            <a:avLst/>
          </a:prstGeom>
          <a:ln>
            <a:noFill/>
          </a:ln>
        </p:spPr>
      </p:pic>
      <p:sp>
        <p:nvSpPr>
          <p:cNvPr id="9" name="Arrow: Right 8">
            <a:extLst>
              <a:ext uri="{FF2B5EF4-FFF2-40B4-BE49-F238E27FC236}">
                <a16:creationId xmlns:a16="http://schemas.microsoft.com/office/drawing/2014/main" id="{D7B3399E-A5F1-92FF-E228-B60C26E0A8F7}"/>
              </a:ext>
            </a:extLst>
          </p:cNvPr>
          <p:cNvSpPr/>
          <p:nvPr/>
        </p:nvSpPr>
        <p:spPr>
          <a:xfrm rot="5400000" flipV="1">
            <a:off x="2750378" y="3339137"/>
            <a:ext cx="860187" cy="418966"/>
          </a:xfrm>
          <a:prstGeom prst="righ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4040"/>
              </a:solidFill>
            </a:endParaRPr>
          </a:p>
        </p:txBody>
      </p:sp>
      <p:pic>
        <p:nvPicPr>
          <p:cNvPr id="10" name="Picture 9">
            <a:extLst>
              <a:ext uri="{FF2B5EF4-FFF2-40B4-BE49-F238E27FC236}">
                <a16:creationId xmlns:a16="http://schemas.microsoft.com/office/drawing/2014/main" id="{DCC06EEA-EC60-450D-DF04-726C60319835}"/>
              </a:ext>
            </a:extLst>
          </p:cNvPr>
          <p:cNvPicPr>
            <a:picLocks noChangeAspect="1"/>
          </p:cNvPicPr>
          <p:nvPr/>
        </p:nvPicPr>
        <p:blipFill>
          <a:blip r:embed="rId2">
            <a:duotone>
              <a:schemeClr val="accent1">
                <a:shade val="45000"/>
                <a:satMod val="135000"/>
              </a:schemeClr>
              <a:prstClr val="white"/>
            </a:duotone>
          </a:blip>
          <a:stretch>
            <a:fillRect/>
          </a:stretch>
        </p:blipFill>
        <p:spPr>
          <a:xfrm>
            <a:off x="7123020" y="3232633"/>
            <a:ext cx="739808" cy="809639"/>
          </a:xfrm>
          <a:prstGeom prst="rect">
            <a:avLst/>
          </a:prstGeom>
          <a:ln>
            <a:noFill/>
          </a:ln>
        </p:spPr>
      </p:pic>
      <p:sp>
        <p:nvSpPr>
          <p:cNvPr id="11" name="Arrow: Right 10">
            <a:extLst>
              <a:ext uri="{FF2B5EF4-FFF2-40B4-BE49-F238E27FC236}">
                <a16:creationId xmlns:a16="http://schemas.microsoft.com/office/drawing/2014/main" id="{082CE608-F46F-FA11-7853-94FFDB559880}"/>
              </a:ext>
            </a:extLst>
          </p:cNvPr>
          <p:cNvSpPr/>
          <p:nvPr/>
        </p:nvSpPr>
        <p:spPr>
          <a:xfrm rot="16200000">
            <a:off x="8479120" y="3359620"/>
            <a:ext cx="860187" cy="418964"/>
          </a:xfrm>
          <a:prstGeom prst="righ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4040"/>
              </a:solidFill>
            </a:endParaRPr>
          </a:p>
        </p:txBody>
      </p:sp>
      <p:pic>
        <p:nvPicPr>
          <p:cNvPr id="12" name="Picture 11">
            <a:extLst>
              <a:ext uri="{FF2B5EF4-FFF2-40B4-BE49-F238E27FC236}">
                <a16:creationId xmlns:a16="http://schemas.microsoft.com/office/drawing/2014/main" id="{1D571150-BDDF-EE27-C9C2-675CEB0E8145}"/>
              </a:ext>
            </a:extLst>
          </p:cNvPr>
          <p:cNvPicPr>
            <a:picLocks noChangeAspect="1"/>
          </p:cNvPicPr>
          <p:nvPr/>
        </p:nvPicPr>
        <p:blipFill>
          <a:blip r:embed="rId3"/>
          <a:stretch>
            <a:fillRect/>
          </a:stretch>
        </p:blipFill>
        <p:spPr>
          <a:xfrm>
            <a:off x="9991354" y="3250010"/>
            <a:ext cx="739809" cy="809640"/>
          </a:xfrm>
          <a:prstGeom prst="rect">
            <a:avLst/>
          </a:prstGeom>
          <a:ln>
            <a:noFill/>
          </a:ln>
        </p:spPr>
      </p:pic>
      <p:pic>
        <p:nvPicPr>
          <p:cNvPr id="13" name="Picture 12">
            <a:extLst>
              <a:ext uri="{FF2B5EF4-FFF2-40B4-BE49-F238E27FC236}">
                <a16:creationId xmlns:a16="http://schemas.microsoft.com/office/drawing/2014/main" id="{D8D5D362-A88D-AB09-6F3B-6B58D6E6B10B}"/>
              </a:ext>
            </a:extLst>
          </p:cNvPr>
          <p:cNvPicPr>
            <a:picLocks noChangeAspect="1"/>
          </p:cNvPicPr>
          <p:nvPr/>
        </p:nvPicPr>
        <p:blipFill>
          <a:blip r:embed="rId2"/>
          <a:stretch>
            <a:fillRect/>
          </a:stretch>
        </p:blipFill>
        <p:spPr>
          <a:xfrm>
            <a:off x="6794778" y="5399892"/>
            <a:ext cx="739808" cy="809639"/>
          </a:xfrm>
          <a:prstGeom prst="rect">
            <a:avLst/>
          </a:prstGeom>
          <a:ln>
            <a:noFill/>
          </a:ln>
        </p:spPr>
      </p:pic>
      <p:sp>
        <p:nvSpPr>
          <p:cNvPr id="14" name="Arrow: Right 13">
            <a:extLst>
              <a:ext uri="{FF2B5EF4-FFF2-40B4-BE49-F238E27FC236}">
                <a16:creationId xmlns:a16="http://schemas.microsoft.com/office/drawing/2014/main" id="{7B412A7E-5E25-19F2-3E9A-FB6B2F7E52D0}"/>
              </a:ext>
            </a:extLst>
          </p:cNvPr>
          <p:cNvSpPr/>
          <p:nvPr/>
        </p:nvSpPr>
        <p:spPr>
          <a:xfrm>
            <a:off x="5370658" y="5555857"/>
            <a:ext cx="1085841" cy="497711"/>
          </a:xfrm>
          <a:prstGeom prst="rightArrow">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4040"/>
              </a:solidFill>
            </a:endParaRPr>
          </a:p>
        </p:txBody>
      </p:sp>
      <p:pic>
        <p:nvPicPr>
          <p:cNvPr id="15" name="Picture 14">
            <a:extLst>
              <a:ext uri="{FF2B5EF4-FFF2-40B4-BE49-F238E27FC236}">
                <a16:creationId xmlns:a16="http://schemas.microsoft.com/office/drawing/2014/main" id="{E9A9419F-2838-09CE-89E6-52E4DA03B23E}"/>
              </a:ext>
            </a:extLst>
          </p:cNvPr>
          <p:cNvPicPr>
            <a:picLocks noChangeAspect="1"/>
          </p:cNvPicPr>
          <p:nvPr/>
        </p:nvPicPr>
        <p:blipFill>
          <a:blip r:embed="rId4">
            <a:duotone>
              <a:schemeClr val="accent1">
                <a:shade val="45000"/>
                <a:satMod val="135000"/>
              </a:schemeClr>
              <a:prstClr val="white"/>
            </a:duotone>
          </a:blip>
          <a:stretch>
            <a:fillRect/>
          </a:stretch>
        </p:blipFill>
        <p:spPr>
          <a:xfrm>
            <a:off x="4218668" y="5379492"/>
            <a:ext cx="739808" cy="809639"/>
          </a:xfrm>
          <a:prstGeom prst="rect">
            <a:avLst/>
          </a:prstGeom>
          <a:ln>
            <a:noFill/>
          </a:ln>
        </p:spPr>
      </p:pic>
      <p:sp>
        <p:nvSpPr>
          <p:cNvPr id="16" name="TextBox 15">
            <a:extLst>
              <a:ext uri="{FF2B5EF4-FFF2-40B4-BE49-F238E27FC236}">
                <a16:creationId xmlns:a16="http://schemas.microsoft.com/office/drawing/2014/main" id="{110EE566-1F30-65AD-19E7-B30C87357490}"/>
              </a:ext>
            </a:extLst>
          </p:cNvPr>
          <p:cNvSpPr txBox="1"/>
          <p:nvPr/>
        </p:nvSpPr>
        <p:spPr>
          <a:xfrm>
            <a:off x="1208286" y="999141"/>
            <a:ext cx="10794310" cy="369332"/>
          </a:xfrm>
          <a:prstGeom prst="rect">
            <a:avLst/>
          </a:prstGeom>
          <a:noFill/>
        </p:spPr>
        <p:txBody>
          <a:bodyPr wrap="square">
            <a:spAutoFit/>
          </a:bodyPr>
          <a:lstStyle/>
          <a:p>
            <a:pPr marL="0" indent="0" algn="ctr">
              <a:buNone/>
            </a:pPr>
            <a:r>
              <a:rPr lang="lt-LT" sz="1800" b="1" dirty="0">
                <a:solidFill>
                  <a:srgbClr val="404040"/>
                </a:solidFill>
                <a:latin typeface="Century Gothic" panose="020B0502020202020204" pitchFamily="34" charset="0"/>
                <a:ea typeface="Times New Roman" panose="02020603050405020304" pitchFamily="18" charset="0"/>
                <a:cs typeface="Times New Roman" panose="02020603050405020304" pitchFamily="18" charset="0"/>
              </a:rPr>
              <a:t>T</a:t>
            </a:r>
            <a:r>
              <a:rPr lang="lt-LT" sz="1800" b="1" dirty="0">
                <a:solidFill>
                  <a:srgbClr val="404040"/>
                </a:solidFill>
                <a:effectLst/>
                <a:latin typeface="Century Gothic" panose="020B0502020202020204" pitchFamily="34" charset="0"/>
                <a:ea typeface="Times New Roman" panose="02020603050405020304" pitchFamily="18" charset="0"/>
                <a:cs typeface="Times New Roman" panose="02020603050405020304" pitchFamily="18" charset="0"/>
              </a:rPr>
              <a:t>arp to paties lygmens kolegų (horizontalus smurtas)</a:t>
            </a:r>
          </a:p>
        </p:txBody>
      </p:sp>
      <p:sp>
        <p:nvSpPr>
          <p:cNvPr id="17" name="TextBox 16">
            <a:extLst>
              <a:ext uri="{FF2B5EF4-FFF2-40B4-BE49-F238E27FC236}">
                <a16:creationId xmlns:a16="http://schemas.microsoft.com/office/drawing/2014/main" id="{49F3181C-87CE-2BB8-9438-348B1EE1D77B}"/>
              </a:ext>
            </a:extLst>
          </p:cNvPr>
          <p:cNvSpPr txBox="1"/>
          <p:nvPr/>
        </p:nvSpPr>
        <p:spPr>
          <a:xfrm>
            <a:off x="189403" y="2496291"/>
            <a:ext cx="11813193" cy="369332"/>
          </a:xfrm>
          <a:prstGeom prst="rect">
            <a:avLst/>
          </a:prstGeom>
          <a:noFill/>
        </p:spPr>
        <p:txBody>
          <a:bodyPr wrap="square">
            <a:spAutoFit/>
          </a:bodyPr>
          <a:lstStyle/>
          <a:p>
            <a:pPr marL="0" indent="0" algn="ctr">
              <a:buNone/>
            </a:pPr>
            <a:r>
              <a:rPr lang="lt-LT" sz="1800" b="1" dirty="0">
                <a:solidFill>
                  <a:srgbClr val="404040"/>
                </a:solidFill>
                <a:latin typeface="Century Gothic" panose="020B0502020202020204" pitchFamily="34" charset="0"/>
                <a:ea typeface="Times New Roman" panose="02020603050405020304" pitchFamily="18" charset="0"/>
                <a:cs typeface="Times New Roman" panose="02020603050405020304" pitchFamily="18" charset="0"/>
              </a:rPr>
              <a:t>T</a:t>
            </a:r>
            <a:r>
              <a:rPr lang="lt-LT" sz="1800" b="1" dirty="0">
                <a:solidFill>
                  <a:srgbClr val="404040"/>
                </a:solidFill>
                <a:effectLst/>
                <a:latin typeface="Century Gothic" panose="020B0502020202020204" pitchFamily="34" charset="0"/>
                <a:ea typeface="Times New Roman" panose="02020603050405020304" pitchFamily="18" charset="0"/>
                <a:cs typeface="Times New Roman" panose="02020603050405020304" pitchFamily="18" charset="0"/>
              </a:rPr>
              <a:t>arp vadovų ir jų pavaldinių (vertikalus smurtas) </a:t>
            </a:r>
          </a:p>
        </p:txBody>
      </p:sp>
      <p:sp>
        <p:nvSpPr>
          <p:cNvPr id="18" name="TextBox 17">
            <a:extLst>
              <a:ext uri="{FF2B5EF4-FFF2-40B4-BE49-F238E27FC236}">
                <a16:creationId xmlns:a16="http://schemas.microsoft.com/office/drawing/2014/main" id="{DC6F90ED-8584-70FF-B980-93D263F2D928}"/>
              </a:ext>
            </a:extLst>
          </p:cNvPr>
          <p:cNvSpPr txBox="1"/>
          <p:nvPr/>
        </p:nvSpPr>
        <p:spPr>
          <a:xfrm>
            <a:off x="2645465" y="4111996"/>
            <a:ext cx="3443113" cy="369332"/>
          </a:xfrm>
          <a:prstGeom prst="rect">
            <a:avLst/>
          </a:prstGeom>
          <a:noFill/>
        </p:spPr>
        <p:txBody>
          <a:bodyPr wrap="square" rtlCol="0">
            <a:spAutoFit/>
          </a:bodyPr>
          <a:lstStyle/>
          <a:p>
            <a:r>
              <a:rPr lang="lt-LT" b="1" dirty="0">
                <a:solidFill>
                  <a:srgbClr val="404040"/>
                </a:solidFill>
                <a:latin typeface="Century Gothic" panose="020B0502020202020204" pitchFamily="34" charset="0"/>
              </a:rPr>
              <a:t>Iš viršaus į apačią</a:t>
            </a:r>
          </a:p>
        </p:txBody>
      </p:sp>
      <p:sp>
        <p:nvSpPr>
          <p:cNvPr id="19" name="TextBox 18">
            <a:extLst>
              <a:ext uri="{FF2B5EF4-FFF2-40B4-BE49-F238E27FC236}">
                <a16:creationId xmlns:a16="http://schemas.microsoft.com/office/drawing/2014/main" id="{D847F5AA-00C0-7703-ED8F-DE9BE2623388}"/>
              </a:ext>
            </a:extLst>
          </p:cNvPr>
          <p:cNvSpPr txBox="1"/>
          <p:nvPr/>
        </p:nvSpPr>
        <p:spPr>
          <a:xfrm>
            <a:off x="8283443" y="4165114"/>
            <a:ext cx="3443113" cy="369332"/>
          </a:xfrm>
          <a:prstGeom prst="rect">
            <a:avLst/>
          </a:prstGeom>
          <a:noFill/>
        </p:spPr>
        <p:txBody>
          <a:bodyPr wrap="square" rtlCol="0">
            <a:spAutoFit/>
          </a:bodyPr>
          <a:lstStyle/>
          <a:p>
            <a:r>
              <a:rPr lang="lt-LT" b="1" dirty="0">
                <a:solidFill>
                  <a:srgbClr val="404040"/>
                </a:solidFill>
                <a:latin typeface="Century Gothic" panose="020B0502020202020204" pitchFamily="34" charset="0"/>
              </a:rPr>
              <a:t>Iš apačios į viršų</a:t>
            </a:r>
          </a:p>
        </p:txBody>
      </p:sp>
      <p:sp>
        <p:nvSpPr>
          <p:cNvPr id="20" name="TextBox 19">
            <a:extLst>
              <a:ext uri="{FF2B5EF4-FFF2-40B4-BE49-F238E27FC236}">
                <a16:creationId xmlns:a16="http://schemas.microsoft.com/office/drawing/2014/main" id="{40D87477-D784-ADCF-417C-03BF2F4CCD12}"/>
              </a:ext>
            </a:extLst>
          </p:cNvPr>
          <p:cNvSpPr txBox="1"/>
          <p:nvPr/>
        </p:nvSpPr>
        <p:spPr>
          <a:xfrm>
            <a:off x="3507888" y="4733161"/>
            <a:ext cx="6107022" cy="646331"/>
          </a:xfrm>
          <a:prstGeom prst="rect">
            <a:avLst/>
          </a:prstGeom>
          <a:noFill/>
        </p:spPr>
        <p:txBody>
          <a:bodyPr wrap="square">
            <a:spAutoFit/>
          </a:bodyPr>
          <a:lstStyle/>
          <a:p>
            <a:pPr marL="0" indent="0" algn="ctr">
              <a:buNone/>
            </a:pPr>
            <a:r>
              <a:rPr lang="lt-LT" sz="1800" b="1" dirty="0">
                <a:solidFill>
                  <a:srgbClr val="404040"/>
                </a:solidFill>
                <a:latin typeface="Century Gothic" panose="020B0502020202020204" pitchFamily="34" charset="0"/>
                <a:ea typeface="Times New Roman" panose="02020603050405020304" pitchFamily="18" charset="0"/>
                <a:cs typeface="Times New Roman" panose="02020603050405020304" pitchFamily="18" charset="0"/>
              </a:rPr>
              <a:t>D</a:t>
            </a:r>
            <a:r>
              <a:rPr lang="lt-LT" sz="1800" b="1" dirty="0">
                <a:solidFill>
                  <a:srgbClr val="404040"/>
                </a:solidFill>
                <a:effectLst/>
                <a:latin typeface="Century Gothic" panose="020B0502020202020204" pitchFamily="34" charset="0"/>
                <a:ea typeface="Times New Roman" panose="02020603050405020304" pitchFamily="18" charset="0"/>
                <a:cs typeface="Times New Roman" panose="02020603050405020304" pitchFamily="18" charset="0"/>
              </a:rPr>
              <a:t>arbuotojų ir kitų asmenų (klientų, vartotojų, lankytojų, pacientų, trečiųjų asmenų ir kt.)</a:t>
            </a:r>
            <a:endParaRPr lang="en-US" sz="1800" b="1"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endParaRPr>
          </a:p>
        </p:txBody>
      </p:sp>
      <p:cxnSp>
        <p:nvCxnSpPr>
          <p:cNvPr id="21" name="Tiesioji jungtis 20">
            <a:extLst>
              <a:ext uri="{FF2B5EF4-FFF2-40B4-BE49-F238E27FC236}">
                <a16:creationId xmlns:a16="http://schemas.microsoft.com/office/drawing/2014/main" id="{57BAFFAF-4E7A-1281-DABB-92F68B7DFE4C}"/>
              </a:ext>
            </a:extLst>
          </p:cNvPr>
          <p:cNvCxnSpPr>
            <a:cxnSpLocks/>
          </p:cNvCxnSpPr>
          <p:nvPr/>
        </p:nvCxnSpPr>
        <p:spPr>
          <a:xfrm>
            <a:off x="1592749" y="4733161"/>
            <a:ext cx="101338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8A256D2-E7AE-9E6B-A391-ADA02C6D2EC6}"/>
              </a:ext>
            </a:extLst>
          </p:cNvPr>
          <p:cNvSpPr txBox="1"/>
          <p:nvPr/>
        </p:nvSpPr>
        <p:spPr>
          <a:xfrm>
            <a:off x="378807" y="1075325"/>
            <a:ext cx="2659778" cy="1200329"/>
          </a:xfrm>
          <a:prstGeom prst="rect">
            <a:avLst/>
          </a:prstGeom>
          <a:noFill/>
        </p:spPr>
        <p:txBody>
          <a:bodyPr wrap="square">
            <a:spAutoFit/>
          </a:bodyPr>
          <a:lstStyle/>
          <a:p>
            <a:pPr algn="ctr"/>
            <a:r>
              <a:rPr lang="lt-LT" sz="2400" b="1" dirty="0">
                <a:solidFill>
                  <a:srgbClr val="404040"/>
                </a:solidFill>
                <a:latin typeface="Century Gothic" panose="020B0502020202020204" pitchFamily="34" charset="0"/>
              </a:rPr>
              <a:t>Darbo aplinkoje smurtas gali pasireikšti:</a:t>
            </a:r>
            <a:endParaRPr lang="en-US" sz="2400" dirty="0">
              <a:solidFill>
                <a:srgbClr val="404040"/>
              </a:solidFill>
            </a:endParaRPr>
          </a:p>
        </p:txBody>
      </p:sp>
    </p:spTree>
    <p:extLst>
      <p:ext uri="{BB962C8B-B14F-4D97-AF65-F5344CB8AC3E}">
        <p14:creationId xmlns:p14="http://schemas.microsoft.com/office/powerpoint/2010/main" val="3966011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C4E038E1-0006-EC44-0490-A6B05D6D8978}"/>
              </a:ext>
            </a:extLst>
          </p:cNvPr>
          <p:cNvSpPr txBox="1">
            <a:spLocks/>
          </p:cNvSpPr>
          <p:nvPr/>
        </p:nvSpPr>
        <p:spPr>
          <a:xfrm>
            <a:off x="1570239" y="3553913"/>
            <a:ext cx="5967684" cy="2314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pPr>
            <a:r>
              <a:rPr lang="lt-LT" sz="1800" dirty="0">
                <a:solidFill>
                  <a:srgbClr val="404040"/>
                </a:solidFill>
              </a:rPr>
              <a:t>Tiesiog žmogus – kitoks, jo elgesys bei vertybės. </a:t>
            </a:r>
          </a:p>
          <a:p>
            <a:pPr>
              <a:spcAft>
                <a:spcPts val="1800"/>
              </a:spcAft>
            </a:pPr>
            <a:r>
              <a:rPr lang="lt-LT" sz="1800" dirty="0">
                <a:solidFill>
                  <a:srgbClr val="404040"/>
                </a:solidFill>
              </a:rPr>
              <a:t>Nemoka pasakyti „ne“.</a:t>
            </a:r>
          </a:p>
          <a:p>
            <a:pPr>
              <a:spcAft>
                <a:spcPts val="1800"/>
              </a:spcAft>
            </a:pPr>
            <a:r>
              <a:rPr lang="lt-LT" sz="1800" dirty="0">
                <a:solidFill>
                  <a:srgbClr val="404040"/>
                </a:solidFill>
              </a:rPr>
              <a:t>Abejoja dėl savo kompetencijos.</a:t>
            </a:r>
          </a:p>
        </p:txBody>
      </p:sp>
      <p:sp>
        <p:nvSpPr>
          <p:cNvPr id="5" name="Title 2">
            <a:extLst>
              <a:ext uri="{FF2B5EF4-FFF2-40B4-BE49-F238E27FC236}">
                <a16:creationId xmlns:a16="http://schemas.microsoft.com/office/drawing/2014/main" id="{F9386C53-33DC-01D3-AB33-48AC1333D19E}"/>
              </a:ext>
            </a:extLst>
          </p:cNvPr>
          <p:cNvSpPr>
            <a:spLocks noGrp="1"/>
          </p:cNvSpPr>
          <p:nvPr>
            <p:ph type="title"/>
          </p:nvPr>
        </p:nvSpPr>
        <p:spPr>
          <a:xfrm>
            <a:off x="1332276" y="1433708"/>
            <a:ext cx="7704000" cy="572700"/>
          </a:xfrm>
        </p:spPr>
        <p:txBody>
          <a:bodyPr/>
          <a:lstStyle/>
          <a:p>
            <a:r>
              <a:rPr lang="lt-LT" sz="3200" dirty="0">
                <a:solidFill>
                  <a:srgbClr val="404040"/>
                </a:solidFill>
              </a:rPr>
              <a:t>Ar aš galiu tapti auka?</a:t>
            </a:r>
          </a:p>
        </p:txBody>
      </p:sp>
      <p:sp>
        <p:nvSpPr>
          <p:cNvPr id="6" name="Turinio vietos rezervavimo ženklas 2">
            <a:extLst>
              <a:ext uri="{FF2B5EF4-FFF2-40B4-BE49-F238E27FC236}">
                <a16:creationId xmlns:a16="http://schemas.microsoft.com/office/drawing/2014/main" id="{EEA03F3D-19CC-9408-3024-A03BF2089EE2}"/>
              </a:ext>
            </a:extLst>
          </p:cNvPr>
          <p:cNvSpPr txBox="1">
            <a:spLocks/>
          </p:cNvSpPr>
          <p:nvPr/>
        </p:nvSpPr>
        <p:spPr>
          <a:xfrm>
            <a:off x="7425370" y="2518717"/>
            <a:ext cx="2445962" cy="1324429"/>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10000"/>
              </a:lnSpc>
              <a:spcBef>
                <a:spcPts val="0"/>
              </a:spcBef>
              <a:buFontTx/>
              <a:buNone/>
              <a:defRPr sz="2000" kern="1200">
                <a:solidFill>
                  <a:schemeClr val="accent1">
                    <a:lumMod val="50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8800" b="1" dirty="0">
                <a:solidFill>
                  <a:srgbClr val="0070C0"/>
                </a:solidFill>
                <a:effectLst>
                  <a:outerShdw blurRad="38100" dist="38100" dir="2700000" algn="tl">
                    <a:srgbClr val="000000">
                      <a:alpha val="43137"/>
                    </a:srgbClr>
                  </a:outerShdw>
                </a:effectLst>
                <a:latin typeface="Montserrat" panose="00000500000000000000" pitchFamily="2" charset="-70"/>
                <a:cs typeface="Times New Roman" panose="02020603050405020304" pitchFamily="18" charset="0"/>
              </a:rPr>
              <a:t>TAIP</a:t>
            </a:r>
          </a:p>
        </p:txBody>
      </p:sp>
      <p:sp>
        <p:nvSpPr>
          <p:cNvPr id="7" name="Arrow: Curved Right 6">
            <a:extLst>
              <a:ext uri="{FF2B5EF4-FFF2-40B4-BE49-F238E27FC236}">
                <a16:creationId xmlns:a16="http://schemas.microsoft.com/office/drawing/2014/main" id="{E2E58F2A-B355-484B-A0CA-2F4381579F6E}"/>
              </a:ext>
            </a:extLst>
          </p:cNvPr>
          <p:cNvSpPr/>
          <p:nvPr/>
        </p:nvSpPr>
        <p:spPr>
          <a:xfrm rot="18436438">
            <a:off x="6050913" y="2070668"/>
            <a:ext cx="819013" cy="1801929"/>
          </a:xfrm>
          <a:prstGeom prst="curvedRightArrow">
            <a:avLst>
              <a:gd name="adj1" fmla="val 25000"/>
              <a:gd name="adj2" fmla="val 70010"/>
              <a:gd name="adj3" fmla="val 31771"/>
            </a:avLst>
          </a:prstGeom>
          <a:solidFill>
            <a:srgbClr val="A7D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solidFill>
                <a:srgbClr val="749FF4"/>
              </a:solidFill>
            </a:endParaRPr>
          </a:p>
        </p:txBody>
      </p:sp>
      <p:pic>
        <p:nvPicPr>
          <p:cNvPr id="2" name="Picture 1">
            <a:extLst>
              <a:ext uri="{FF2B5EF4-FFF2-40B4-BE49-F238E27FC236}">
                <a16:creationId xmlns:a16="http://schemas.microsoft.com/office/drawing/2014/main" id="{B5D6388E-B9B2-3186-FACA-9C255E096FE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565" b="90741" l="9744" r="89776">
                        <a14:foregroundMark x1="15335" y1="82407" x2="39776" y2="86574"/>
                        <a14:foregroundMark x1="39776" y1="86574" x2="45208" y2="81250"/>
                        <a14:foregroundMark x1="52396" y1="90741" x2="81310" y2="81481"/>
                        <a14:foregroundMark x1="81310" y1="81481" x2="57029" y2="78704"/>
                        <a14:foregroundMark x1="56869" y1="87963" x2="56070" y2="86343"/>
                        <a14:foregroundMark x1="61821" y1="10185" x2="53195" y2="8565"/>
                        <a14:foregroundMark x1="53195" y1="8565" x2="52396" y2="9028"/>
                      </a14:backgroundRemoval>
                    </a14:imgEffect>
                  </a14:imgLayer>
                </a14:imgProps>
              </a:ext>
            </a:extLst>
          </a:blip>
          <a:stretch>
            <a:fillRect/>
          </a:stretch>
        </p:blipFill>
        <p:spPr>
          <a:xfrm>
            <a:off x="7278511" y="3660158"/>
            <a:ext cx="4515929" cy="3116424"/>
          </a:xfrm>
          <a:prstGeom prst="rect">
            <a:avLst/>
          </a:prstGeom>
        </p:spPr>
      </p:pic>
      <p:sp>
        <p:nvSpPr>
          <p:cNvPr id="3" name="Pavadinimas 1">
            <a:extLst>
              <a:ext uri="{FF2B5EF4-FFF2-40B4-BE49-F238E27FC236}">
                <a16:creationId xmlns:a16="http://schemas.microsoft.com/office/drawing/2014/main" id="{03D85DF4-136E-6F4D-666B-A7AB40E4C125}"/>
              </a:ext>
            </a:extLst>
          </p:cNvPr>
          <p:cNvSpPr txBox="1">
            <a:spLocks/>
          </p:cNvSpPr>
          <p:nvPr/>
        </p:nvSpPr>
        <p:spPr>
          <a:xfrm>
            <a:off x="521110" y="136525"/>
            <a:ext cx="10832690" cy="777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lt-LT" dirty="0">
                <a:solidFill>
                  <a:srgbClr val="404040"/>
                </a:solidFill>
                <a:latin typeface="Century Gothic" panose="020B0502020202020204" pitchFamily="34" charset="0"/>
              </a:rPr>
              <a:t>Smurtas darbo aplinkoje</a:t>
            </a:r>
            <a:endParaRPr lang="en-US" dirty="0">
              <a:solidFill>
                <a:srgbClr val="404040"/>
              </a:solidFill>
            </a:endParaRPr>
          </a:p>
        </p:txBody>
      </p:sp>
    </p:spTree>
    <p:extLst>
      <p:ext uri="{BB962C8B-B14F-4D97-AF65-F5344CB8AC3E}">
        <p14:creationId xmlns:p14="http://schemas.microsoft.com/office/powerpoint/2010/main" val="3568311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9B44503-5229-14C6-01EC-D4A8FBEB406C}"/>
              </a:ext>
            </a:extLst>
          </p:cNvPr>
          <p:cNvSpPr>
            <a:spLocks noGrp="1"/>
          </p:cNvSpPr>
          <p:nvPr>
            <p:ph type="title"/>
          </p:nvPr>
        </p:nvSpPr>
        <p:spPr>
          <a:xfrm>
            <a:off x="411480" y="136525"/>
            <a:ext cx="10942320" cy="777875"/>
          </a:xfrm>
        </p:spPr>
        <p:txBody>
          <a:bodyPr/>
          <a:lstStyle/>
          <a:p>
            <a:r>
              <a:rPr lang="lt-LT" noProof="0" dirty="0">
                <a:solidFill>
                  <a:srgbClr val="404040"/>
                </a:solidFill>
                <a:latin typeface="Century Gothic" panose="020B0502020202020204" pitchFamily="34" charset="0"/>
              </a:rPr>
              <a:t>Smurtas d</a:t>
            </a:r>
            <a:r>
              <a:rPr lang="lt-LT" b="1" noProof="0" dirty="0">
                <a:solidFill>
                  <a:srgbClr val="404040"/>
                </a:solidFill>
                <a:latin typeface="Century Gothic" panose="020B0502020202020204" pitchFamily="34" charset="0"/>
              </a:rPr>
              <a:t>arbo aplinkoje</a:t>
            </a:r>
            <a:endParaRPr lang="lt-LT" noProof="0" dirty="0">
              <a:solidFill>
                <a:srgbClr val="404040"/>
              </a:solidFill>
            </a:endParaRPr>
          </a:p>
        </p:txBody>
      </p:sp>
      <p:sp>
        <p:nvSpPr>
          <p:cNvPr id="3" name="Turinio vietos rezervavimo ženklas 2">
            <a:extLst>
              <a:ext uri="{FF2B5EF4-FFF2-40B4-BE49-F238E27FC236}">
                <a16:creationId xmlns:a16="http://schemas.microsoft.com/office/drawing/2014/main" id="{DCF6B605-5BAC-C84C-7189-8A3A361E7DAE}"/>
              </a:ext>
            </a:extLst>
          </p:cNvPr>
          <p:cNvSpPr>
            <a:spLocks noGrp="1"/>
          </p:cNvSpPr>
          <p:nvPr>
            <p:ph idx="1"/>
          </p:nvPr>
        </p:nvSpPr>
        <p:spPr>
          <a:xfrm>
            <a:off x="540774" y="1099457"/>
            <a:ext cx="11185788" cy="4659086"/>
          </a:xfrm>
        </p:spPr>
        <p:txBody>
          <a:bodyPr>
            <a:noAutofit/>
          </a:bodyPr>
          <a:lstStyle/>
          <a:p>
            <a:pPr marL="228600" lvl="1" algn="just">
              <a:lnSpc>
                <a:spcPct val="120000"/>
              </a:lnSpc>
              <a:spcBef>
                <a:spcPts val="0"/>
              </a:spcBef>
              <a:buSzPts val="1000"/>
              <a:buNone/>
              <a:tabLst>
                <a:tab pos="914400" algn="l"/>
              </a:tabLst>
            </a:pPr>
            <a:r>
              <a:rPr lang="lt-LT" sz="2300" b="1" noProof="0" dirty="0">
                <a:solidFill>
                  <a:srgbClr val="404040"/>
                </a:solidFill>
                <a:latin typeface="Century Gothic" panose="020B0502020202020204" pitchFamily="34" charset="0"/>
              </a:rPr>
              <a:t>Koks žmogus yra smurtautojas?</a:t>
            </a:r>
          </a:p>
          <a:p>
            <a:pPr marL="0" lvl="1" indent="0" algn="just">
              <a:lnSpc>
                <a:spcPct val="120000"/>
              </a:lnSpc>
              <a:spcBef>
                <a:spcPts val="0"/>
              </a:spcBef>
              <a:buSzPts val="1000"/>
              <a:buNone/>
              <a:tabLst>
                <a:tab pos="914400" algn="l"/>
              </a:tabLst>
            </a:pPr>
            <a:r>
              <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Dažniausiai tai – asmuo, kuris dažnai praranda savitvardą dėl menkiausių priežasčių. Nestabilus.</a:t>
            </a:r>
          </a:p>
          <a:p>
            <a:pPr marL="0" lvl="1" indent="0" algn="just">
              <a:lnSpc>
                <a:spcPct val="120000"/>
              </a:lnSpc>
              <a:spcBef>
                <a:spcPts val="0"/>
              </a:spcBef>
              <a:buSzPts val="1000"/>
              <a:buNone/>
              <a:tabLst>
                <a:tab pos="914400" algn="l"/>
              </a:tabLst>
            </a:pPr>
            <a:endPar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endParaRPr>
          </a:p>
          <a:p>
            <a:pPr marL="228600" lvl="1" algn="just">
              <a:lnSpc>
                <a:spcPct val="120000"/>
              </a:lnSpc>
              <a:spcBef>
                <a:spcPts val="0"/>
              </a:spcBef>
              <a:buSzPts val="1000"/>
              <a:buNone/>
              <a:tabLst>
                <a:tab pos="914400" algn="l"/>
              </a:tabLst>
            </a:pPr>
            <a:r>
              <a:rPr lang="lt-LT" sz="2300" b="1"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Požymiai:</a:t>
            </a:r>
            <a:endParaRPr lang="lt-LT" sz="2300" b="1" noProof="0" dirty="0">
              <a:solidFill>
                <a:srgbClr val="404040"/>
              </a:solidFill>
              <a:latin typeface="Century Gothic" panose="020B0502020202020204" pitchFamily="34" charset="0"/>
            </a:endParaRPr>
          </a:p>
          <a:p>
            <a:pPr marL="228600" lvl="1" algn="just">
              <a:lnSpc>
                <a:spcPct val="120000"/>
              </a:lnSpc>
              <a:spcBef>
                <a:spcPts val="0"/>
              </a:spcBef>
              <a:buSzPct val="100000"/>
              <a:tabLst>
                <a:tab pos="914400" algn="l"/>
              </a:tabLst>
            </a:pPr>
            <a:r>
              <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Noras kontroliuoti kitus per manipuliaciją ar bauginimą.</a:t>
            </a:r>
            <a:endParaRPr lang="lt-LT" sz="2300" noProof="0" dirty="0">
              <a:solidFill>
                <a:srgbClr val="404040"/>
              </a:solidFill>
              <a:latin typeface="Century Gothic" panose="020B0502020202020204" pitchFamily="34" charset="0"/>
            </a:endParaRPr>
          </a:p>
          <a:p>
            <a:pPr marL="228600" lvl="1" algn="just">
              <a:lnSpc>
                <a:spcPct val="120000"/>
              </a:lnSpc>
              <a:spcBef>
                <a:spcPts val="0"/>
              </a:spcBef>
              <a:buSzPct val="100000"/>
              <a:tabLst>
                <a:tab pos="914400" algn="l"/>
              </a:tabLst>
            </a:pPr>
            <a:r>
              <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Ankstesni smurto veiksmai, net jei jie nebuvo nukreipti į žmones (daiktai, gyvūnai). Grasinimai, įžeidinėjimas, kaltinimai.</a:t>
            </a:r>
            <a:endParaRPr lang="lt-LT" sz="2300" noProof="0" dirty="0">
              <a:solidFill>
                <a:srgbClr val="404040"/>
              </a:solidFill>
              <a:latin typeface="Century Gothic" panose="020B0502020202020204" pitchFamily="34" charset="0"/>
            </a:endParaRPr>
          </a:p>
          <a:p>
            <a:pPr marL="228600" lvl="1" algn="just">
              <a:lnSpc>
                <a:spcPct val="120000"/>
              </a:lnSpc>
              <a:spcBef>
                <a:spcPts val="0"/>
              </a:spcBef>
              <a:buSzPct val="100000"/>
              <a:tabLst>
                <a:tab pos="914400" algn="l"/>
              </a:tabLst>
            </a:pPr>
            <a:r>
              <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Perdėtas pavydas, nuolatiniai kaltinimai neištikimybe ar melavimu. Įžeidžiantys komentarai. Negatyvumas ar priešiškumas kitoms grupėms, žmonėms.</a:t>
            </a:r>
          </a:p>
          <a:p>
            <a:pPr marL="228600" lvl="1" algn="just">
              <a:lnSpc>
                <a:spcPct val="120000"/>
              </a:lnSpc>
              <a:spcBef>
                <a:spcPts val="0"/>
              </a:spcBef>
              <a:buSzPct val="100000"/>
              <a:tabLst>
                <a:tab pos="914400" algn="l"/>
              </a:tabLst>
            </a:pPr>
            <a:r>
              <a:rPr lang="lt-LT" sz="2300" kern="100" noProof="0" dirty="0">
                <a:solidFill>
                  <a:srgbClr val="404040"/>
                </a:solidFill>
                <a:latin typeface="Century Gothic" panose="020B0502020202020204" pitchFamily="34" charset="0"/>
                <a:ea typeface="Calibri" panose="020F0502020204030204" pitchFamily="34" charset="0"/>
                <a:cs typeface="Times New Roman" panose="02020603050405020304" pitchFamily="18" charset="0"/>
              </a:rPr>
              <a:t>Kitus žemina ir kritikuoja viešai, kaltina.</a:t>
            </a:r>
            <a:endParaRPr lang="lt-LT" sz="2300" noProof="0" dirty="0">
              <a:solidFill>
                <a:srgbClr val="404040"/>
              </a:solidFill>
              <a:latin typeface="Century Gothic" panose="020B0502020202020204" pitchFamily="34" charset="0"/>
            </a:endParaRPr>
          </a:p>
        </p:txBody>
      </p:sp>
    </p:spTree>
    <p:extLst>
      <p:ext uri="{BB962C8B-B14F-4D97-AF65-F5344CB8AC3E}">
        <p14:creationId xmlns:p14="http://schemas.microsoft.com/office/powerpoint/2010/main" val="3846721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A9ED023-F719-43AB-BE80-F23C9B250419}"/>
              </a:ext>
            </a:extLst>
          </p:cNvPr>
          <p:cNvSpPr>
            <a:spLocks noGrp="1"/>
          </p:cNvSpPr>
          <p:nvPr>
            <p:ph type="title"/>
          </p:nvPr>
        </p:nvSpPr>
        <p:spPr>
          <a:xfrm>
            <a:off x="550606" y="136525"/>
            <a:ext cx="10680335" cy="777875"/>
          </a:xfrm>
        </p:spPr>
        <p:txBody>
          <a:bodyPr/>
          <a:lstStyle/>
          <a:p>
            <a:r>
              <a:rPr lang="lt-LT" b="1" dirty="0">
                <a:solidFill>
                  <a:srgbClr val="404040"/>
                </a:solidFill>
                <a:latin typeface="Century Gothic" panose="020B0502020202020204" pitchFamily="34" charset="0"/>
              </a:rPr>
              <a:t>Veiksmai</a:t>
            </a:r>
          </a:p>
        </p:txBody>
      </p:sp>
      <p:sp>
        <p:nvSpPr>
          <p:cNvPr id="3" name="Turinio vietos rezervavimo ženklas 2">
            <a:extLst>
              <a:ext uri="{FF2B5EF4-FFF2-40B4-BE49-F238E27FC236}">
                <a16:creationId xmlns:a16="http://schemas.microsoft.com/office/drawing/2014/main" id="{05C0FCE7-830D-4702-AF33-7AD8D9A5461F}"/>
              </a:ext>
            </a:extLst>
          </p:cNvPr>
          <p:cNvSpPr>
            <a:spLocks noGrp="1"/>
          </p:cNvSpPr>
          <p:nvPr>
            <p:ph idx="1"/>
          </p:nvPr>
        </p:nvSpPr>
        <p:spPr>
          <a:xfrm>
            <a:off x="557670" y="1223225"/>
            <a:ext cx="11132886" cy="777876"/>
          </a:xfrm>
        </p:spPr>
        <p:txBody>
          <a:bodyPr>
            <a:normAutofit/>
          </a:bodyPr>
          <a:lstStyle/>
          <a:p>
            <a:pPr marL="0" indent="0" algn="just">
              <a:buNone/>
            </a:pPr>
            <a:r>
              <a:rPr lang="lt-LT" sz="2400" dirty="0">
                <a:solidFill>
                  <a:srgbClr val="404040"/>
                </a:solidFill>
                <a:latin typeface="Century Gothic" panose="020B0502020202020204" pitchFamily="34" charset="0"/>
                <a:cs typeface="Times New Roman" panose="02020603050405020304" pitchFamily="18" charset="0"/>
              </a:rPr>
              <a:t>Pirmiausia kalbėtis ir dalintis savo patyrimu su kolegomis arba ieškoti profesionalios pagalbos už darbo ribų:</a:t>
            </a:r>
          </a:p>
          <a:p>
            <a:pPr marL="457200" indent="-457200" algn="just">
              <a:buFont typeface="+mj-lt"/>
              <a:buAutoNum type="arabicPeriod"/>
            </a:pPr>
            <a:endParaRPr lang="lt-LT" sz="2400" dirty="0">
              <a:solidFill>
                <a:srgbClr val="404040"/>
              </a:solidFill>
              <a:latin typeface="Century Gothic" panose="020B0502020202020204" pitchFamily="34" charset="0"/>
              <a:cs typeface="Times New Roman" panose="02020603050405020304" pitchFamily="18" charset="0"/>
            </a:endParaRPr>
          </a:p>
        </p:txBody>
      </p:sp>
      <p:sp>
        <p:nvSpPr>
          <p:cNvPr id="6" name="Turinio vietos rezervavimo ženklas 2">
            <a:extLst>
              <a:ext uri="{FF2B5EF4-FFF2-40B4-BE49-F238E27FC236}">
                <a16:creationId xmlns:a16="http://schemas.microsoft.com/office/drawing/2014/main" id="{06138C23-DCAB-62F0-CFEB-689231AC0AFC}"/>
              </a:ext>
            </a:extLst>
          </p:cNvPr>
          <p:cNvSpPr txBox="1">
            <a:spLocks/>
          </p:cNvSpPr>
          <p:nvPr/>
        </p:nvSpPr>
        <p:spPr>
          <a:xfrm>
            <a:off x="2279432" y="2281163"/>
            <a:ext cx="4724400" cy="3835542"/>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buFontTx/>
              <a:buNone/>
              <a:defRPr sz="2000" kern="1200">
                <a:solidFill>
                  <a:schemeClr val="accent1">
                    <a:lumMod val="50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www.pagalbasau.lt</a:t>
            </a: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www.jauciuosigerai.lt</a:t>
            </a: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www.tuesi.lt</a:t>
            </a:r>
            <a:endParaRPr lang="lt-LT" sz="2400" b="1" dirty="0">
              <a:solidFill>
                <a:srgbClr val="404040"/>
              </a:solidFill>
              <a:latin typeface="Century Gothic" panose="020B0502020202020204" pitchFamily="34" charset="0"/>
              <a:cs typeface="Times New Roman" panose="02020603050405020304" pitchFamily="18" charset="0"/>
            </a:endParaRP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www.klausau.lt</a:t>
            </a:r>
            <a:endParaRPr lang="lt-LT" sz="2400" b="1" dirty="0">
              <a:solidFill>
                <a:srgbClr val="404040"/>
              </a:solidFill>
              <a:latin typeface="Century Gothic" panose="020B0502020202020204" pitchFamily="34" charset="0"/>
              <a:cs typeface="Times New Roman" panose="02020603050405020304" pitchFamily="18" charset="0"/>
            </a:endParaRP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rPr>
              <a:t>Krizių centrai</a:t>
            </a:r>
            <a:r>
              <a:rPr lang="en-US" sz="2400" b="1" dirty="0">
                <a:solidFill>
                  <a:srgbClr val="404040"/>
                </a:solidFill>
                <a:latin typeface="Century Gothic" panose="020B0502020202020204" pitchFamily="34" charset="0"/>
                <a:cs typeface="Times New Roman" panose="02020603050405020304" pitchFamily="18" charset="0"/>
              </a:rPr>
              <a:t> </a:t>
            </a:r>
            <a:r>
              <a:rPr lang="en-US" sz="2400" b="1" u="sng" dirty="0">
                <a:solidFill>
                  <a:srgbClr val="404040"/>
                </a:solidFill>
                <a:latin typeface="Century Gothic" panose="020B0502020202020204" pitchFamily="34" charset="0"/>
                <a:cs typeface="Times New Roman" panose="02020603050405020304" pitchFamily="18" charset="0"/>
              </a:rPr>
              <a:t>www.krizesiveikimas.lt</a:t>
            </a:r>
            <a:endParaRPr lang="lt-LT" sz="2400" b="1" u="sng" dirty="0">
              <a:solidFill>
                <a:srgbClr val="404040"/>
              </a:solidFill>
              <a:latin typeface="Century Gothic" panose="020B0502020202020204" pitchFamily="34" charset="0"/>
              <a:cs typeface="Times New Roman" panose="02020603050405020304" pitchFamily="18" charset="0"/>
            </a:endParaRP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rPr>
              <a:t>Psichikos sveikatos centrai</a:t>
            </a:r>
          </a:p>
          <a:p>
            <a:pPr>
              <a:lnSpc>
                <a:spcPct val="100000"/>
              </a:lnSpc>
              <a:spcBef>
                <a:spcPts val="1200"/>
              </a:spcBef>
            </a:pPr>
            <a:r>
              <a:rPr lang="lt-LT" sz="2400" b="1" dirty="0">
                <a:solidFill>
                  <a:srgbClr val="404040"/>
                </a:solidFill>
                <a:latin typeface="Century Gothic" panose="020B0502020202020204" pitchFamily="34" charset="0"/>
                <a:cs typeface="Times New Roman" panose="02020603050405020304" pitchFamily="18" charset="0"/>
              </a:rPr>
              <a:t>UAB „SDG“ psichologai</a:t>
            </a:r>
          </a:p>
          <a:p>
            <a:pPr>
              <a:lnSpc>
                <a:spcPct val="100000"/>
              </a:lnSpc>
              <a:spcBef>
                <a:spcPts val="1200"/>
              </a:spcBef>
            </a:pPr>
            <a:endParaRPr lang="lt-LT" sz="2400" b="1" dirty="0">
              <a:solidFill>
                <a:srgbClr val="404040"/>
              </a:solidFill>
              <a:latin typeface="Century Gothic" panose="020B0502020202020204" pitchFamily="34" charset="0"/>
              <a:cs typeface="Times New Roman" panose="02020603050405020304" pitchFamily="18" charset="0"/>
            </a:endParaRPr>
          </a:p>
        </p:txBody>
      </p:sp>
      <p:pic>
        <p:nvPicPr>
          <p:cNvPr id="1030" name="Picture 6" descr="pagalba moterims | Vakarų ekspresas">
            <a:extLst>
              <a:ext uri="{FF2B5EF4-FFF2-40B4-BE49-F238E27FC236}">
                <a16:creationId xmlns:a16="http://schemas.microsoft.com/office/drawing/2014/main" id="{AE22903A-BAAA-F484-FBBD-E7DB59C610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9123" y="2759362"/>
            <a:ext cx="4370417" cy="2589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63149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eikslėlio vietos rezervavimo ženklas 1">
            <a:extLst>
              <a:ext uri="{FF2B5EF4-FFF2-40B4-BE49-F238E27FC236}">
                <a16:creationId xmlns:a16="http://schemas.microsoft.com/office/drawing/2014/main" id="{90F39610-7298-3F58-C8C4-82FCB6DEC740}"/>
              </a:ext>
            </a:extLst>
          </p:cNvPr>
          <p:cNvSpPr>
            <a:spLocks noGrp="1"/>
          </p:cNvSpPr>
          <p:nvPr>
            <p:ph type="pic" idx="1"/>
          </p:nvPr>
        </p:nvSpPr>
        <p:spPr/>
      </p:sp>
      <p:graphicFrame>
        <p:nvGraphicFramePr>
          <p:cNvPr id="5" name="Lentelė 4">
            <a:extLst>
              <a:ext uri="{FF2B5EF4-FFF2-40B4-BE49-F238E27FC236}">
                <a16:creationId xmlns:a16="http://schemas.microsoft.com/office/drawing/2014/main" id="{55AC4A15-7EF7-614A-9290-7874E2051851}"/>
              </a:ext>
            </a:extLst>
          </p:cNvPr>
          <p:cNvGraphicFramePr>
            <a:graphicFrameLocks noGrp="1"/>
          </p:cNvGraphicFramePr>
          <p:nvPr>
            <p:extLst>
              <p:ext uri="{D42A27DB-BD31-4B8C-83A1-F6EECF244321}">
                <p14:modId xmlns:p14="http://schemas.microsoft.com/office/powerpoint/2010/main" val="2117489964"/>
              </p:ext>
            </p:extLst>
          </p:nvPr>
        </p:nvGraphicFramePr>
        <p:xfrm>
          <a:off x="185351" y="148280"/>
          <a:ext cx="11800704" cy="6612214"/>
        </p:xfrm>
        <a:graphic>
          <a:graphicData uri="http://schemas.openxmlformats.org/drawingml/2006/table">
            <a:tbl>
              <a:tblPr firstRow="1" firstCol="1" bandRow="1"/>
              <a:tblGrid>
                <a:gridCol w="2959156">
                  <a:extLst>
                    <a:ext uri="{9D8B030D-6E8A-4147-A177-3AD203B41FA5}">
                      <a16:colId xmlns:a16="http://schemas.microsoft.com/office/drawing/2014/main" val="2214978871"/>
                    </a:ext>
                  </a:extLst>
                </a:gridCol>
                <a:gridCol w="2946799">
                  <a:extLst>
                    <a:ext uri="{9D8B030D-6E8A-4147-A177-3AD203B41FA5}">
                      <a16:colId xmlns:a16="http://schemas.microsoft.com/office/drawing/2014/main" val="3452338567"/>
                    </a:ext>
                  </a:extLst>
                </a:gridCol>
                <a:gridCol w="2946799">
                  <a:extLst>
                    <a:ext uri="{9D8B030D-6E8A-4147-A177-3AD203B41FA5}">
                      <a16:colId xmlns:a16="http://schemas.microsoft.com/office/drawing/2014/main" val="1578276978"/>
                    </a:ext>
                  </a:extLst>
                </a:gridCol>
                <a:gridCol w="2947950">
                  <a:extLst>
                    <a:ext uri="{9D8B030D-6E8A-4147-A177-3AD203B41FA5}">
                      <a16:colId xmlns:a16="http://schemas.microsoft.com/office/drawing/2014/main" val="1670724165"/>
                    </a:ext>
                  </a:extLst>
                </a:gridCol>
              </a:tblGrid>
              <a:tr h="619409">
                <a:tc gridSpan="4">
                  <a:txBody>
                    <a:bodyPr/>
                    <a:lstStyle/>
                    <a:p>
                      <a:pPr algn="ctr">
                        <a:lnSpc>
                          <a:spcPct val="107000"/>
                        </a:lnSpc>
                        <a:spcAft>
                          <a:spcPts val="800"/>
                        </a:spcAft>
                      </a:pPr>
                      <a:r>
                        <a:rPr lang="lt-LT" sz="2000" b="1"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DARBUOTOJO, ĮTARIANČIO, KAD PRIEŠ JĮ NAUDOJAMAS PSICHOLOGINIS SMURTAS, VEIKSMAI:</a:t>
                      </a:r>
                      <a:endParaRPr lang="lt-LT" sz="18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lt-LT"/>
                    </a:p>
                  </a:txBody>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3326835146"/>
                  </a:ext>
                </a:extLst>
              </a:tr>
              <a:tr h="1415080">
                <a:tc rowSpan="2">
                  <a:txBody>
                    <a:bodyPr/>
                    <a:lstStyle/>
                    <a:p>
                      <a:pPr algn="ctr">
                        <a:lnSpc>
                          <a:spcPct val="107000"/>
                        </a:lnSpc>
                        <a:spcAft>
                          <a:spcPts val="800"/>
                        </a:spcAft>
                      </a:pPr>
                      <a:r>
                        <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Kai smurtauja bendradarbiai (horizontalus smurtas)</a:t>
                      </a:r>
                      <a:endPar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rowSpan="2">
                  <a:txBody>
                    <a:bodyPr/>
                    <a:lstStyle/>
                    <a:p>
                      <a:pPr algn="ctr">
                        <a:lnSpc>
                          <a:spcPct val="107000"/>
                        </a:lnSpc>
                        <a:spcAft>
                          <a:spcPts val="800"/>
                        </a:spcAft>
                      </a:pPr>
                      <a:r>
                        <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Kai smurtauja tiesioginis vadovas (vertikalus smurtas)</a:t>
                      </a:r>
                      <a:endPar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rowSpan="9">
                  <a:txBody>
                    <a:bodyPr/>
                    <a:lstStyle/>
                    <a:p>
                      <a:pPr algn="ctr">
                        <a:lnSpc>
                          <a:spcPct val="107000"/>
                        </a:lnSpc>
                        <a:spcAft>
                          <a:spcPts val="800"/>
                        </a:spcAft>
                      </a:pPr>
                      <a:r>
                        <a:rPr lang="lt-LT" sz="28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Visais atvejais, įskaitant, kai darbuotojas negauna pagalbos įmonės viduje, gali kreiptis:</a:t>
                      </a:r>
                      <a:endPar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lnSpc>
                          <a:spcPct val="107000"/>
                        </a:lnSpc>
                        <a:spcAft>
                          <a:spcPts val="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Į PROFESINĘ SĄJUNGĄ, DARBO TARYBĄ, DARBUOTOJŲ ATSTOVUS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171039583"/>
                  </a:ext>
                </a:extLst>
              </a:tr>
              <a:tr h="156776">
                <a:tc vMerge="1">
                  <a:txBody>
                    <a:bodyPr/>
                    <a:lstStyle/>
                    <a:p>
                      <a:pPr algn="ctr">
                        <a:lnSpc>
                          <a:spcPct val="107000"/>
                        </a:lnSpc>
                        <a:spcAft>
                          <a:spcPts val="800"/>
                        </a:spcAft>
                      </a:pPr>
                      <a:endParaRPr lang="lt-LT"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vMerge="1">
                  <a:txBody>
                    <a:bodyPr/>
                    <a:lstStyle/>
                    <a:p>
                      <a:pPr algn="ctr">
                        <a:lnSpc>
                          <a:spcPct val="107000"/>
                        </a:lnSpc>
                        <a:spcAft>
                          <a:spcPts val="800"/>
                        </a:spcAft>
                      </a:pPr>
                      <a:endParaRPr lang="lt-LT"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vMerge="1">
                  <a:txBody>
                    <a:bodyPr/>
                    <a:lstStyle/>
                    <a:p>
                      <a:endParaRPr lang="lt-LT"/>
                    </a:p>
                  </a:txBody>
                  <a:tcPr/>
                </a:tc>
                <a:tc rowSpan="2">
                  <a:txBody>
                    <a:bodyPr/>
                    <a:lstStyle/>
                    <a:p>
                      <a:pPr algn="ctr">
                        <a:lnSpc>
                          <a:spcPct val="107000"/>
                        </a:lnSpc>
                        <a:spcAft>
                          <a:spcPts val="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Į VALSTYBINĘ DARBO INSPEKCIJĄ</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382645711"/>
                  </a:ext>
                </a:extLst>
              </a:tr>
              <a:tr h="769980">
                <a:tc rowSpan="2">
                  <a:txBody>
                    <a:bodyPr/>
                    <a:lstStyle/>
                    <a:p>
                      <a:pPr algn="ctr">
                        <a:lnSpc>
                          <a:spcPct val="107000"/>
                        </a:lnSpc>
                        <a:spcAft>
                          <a:spcPts val="80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KREIPIASI Į ATSAKINGĄ ASMENĮ ARBA Į TIESIOGINĮ VADOVĄ</a:t>
                      </a:r>
                      <a:endParaRPr lang="lt-LT" sz="18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6">
                  <a:txBody>
                    <a:bodyPr/>
                    <a:lstStyle/>
                    <a:p>
                      <a:pPr algn="ctr">
                        <a:lnSpc>
                          <a:spcPct val="107000"/>
                        </a:lnSpc>
                        <a:spcAft>
                          <a:spcPts val="800"/>
                        </a:spcAft>
                      </a:pPr>
                      <a:r>
                        <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KREIPIASI Į ATSAKINGĄ ASMENĮ ARBA ĮMONĖS VADOVĄ</a:t>
                      </a:r>
                      <a:endPar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lt-LT"/>
                    </a:p>
                  </a:txBody>
                  <a:tcPr/>
                </a:tc>
                <a:tc vMerge="1">
                  <a:txBody>
                    <a:bodyPr/>
                    <a:lstStyle/>
                    <a:p>
                      <a:pPr algn="ctr">
                        <a:lnSpc>
                          <a:spcPct val="107000"/>
                        </a:lnSpc>
                        <a:spcAft>
                          <a:spcPts val="800"/>
                        </a:spcAft>
                      </a:pPr>
                      <a:r>
                        <a:rPr lang="lt-LT"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Į VALSTYBINĘ DARBO INSPEKCIJĄ</a:t>
                      </a: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63904243"/>
                  </a:ext>
                </a:extLst>
              </a:tr>
              <a:tr h="518435">
                <a:tc vMerge="1">
                  <a:txBody>
                    <a:bodyPr/>
                    <a:lstStyle/>
                    <a:p>
                      <a:pPr algn="ctr">
                        <a:lnSpc>
                          <a:spcPct val="107000"/>
                        </a:lnSpc>
                        <a:spcAft>
                          <a:spcPts val="800"/>
                        </a:spcAft>
                      </a:pP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lt-LT"/>
                    </a:p>
                  </a:txBody>
                  <a:tcPr/>
                </a:tc>
                <a:tc vMerge="1">
                  <a:txBody>
                    <a:bodyPr/>
                    <a:lstStyle/>
                    <a:p>
                      <a:endParaRPr lang="lt-LT"/>
                    </a:p>
                  </a:txBody>
                  <a:tcPr/>
                </a:tc>
                <a:tc rowSpan="2">
                  <a:txBody>
                    <a:bodyPr/>
                    <a:lstStyle/>
                    <a:p>
                      <a:pPr algn="ctr">
                        <a:lnSpc>
                          <a:spcPct val="107000"/>
                        </a:lnSpc>
                        <a:spcAft>
                          <a:spcPts val="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Į DARBO GINČŲ KOMISIJĄ</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99370123"/>
                  </a:ext>
                </a:extLst>
              </a:tr>
              <a:tr h="161187">
                <a:tc rowSpan="2">
                  <a:txBody>
                    <a:bodyPr/>
                    <a:lstStyle/>
                    <a:p>
                      <a:pPr algn="ctr">
                        <a:lnSpc>
                          <a:spcPct val="107000"/>
                        </a:lnSpc>
                        <a:spcAft>
                          <a:spcPts val="80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Kai tiesioginis vadovas nesiima veiksmų</a:t>
                      </a:r>
                      <a:endParaRPr lang="lt-LT" sz="18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lt-LT"/>
                    </a:p>
                  </a:txBody>
                  <a:tcPr/>
                </a:tc>
                <a:tc vMerge="1">
                  <a:txBody>
                    <a:bodyPr/>
                    <a:lstStyle/>
                    <a:p>
                      <a:endParaRPr lang="lt-LT"/>
                    </a:p>
                  </a:txBody>
                  <a:tcPr/>
                </a:tc>
                <a:tc vMerge="1">
                  <a:txBody>
                    <a:bodyPr/>
                    <a:lstStyle/>
                    <a:p>
                      <a:pPr algn="ctr">
                        <a:lnSpc>
                          <a:spcPct val="107000"/>
                        </a:lnSpc>
                        <a:spcAft>
                          <a:spcPts val="800"/>
                        </a:spcAft>
                      </a:pPr>
                      <a:r>
                        <a:rPr lang="lt-LT"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Į DARBO GINČŲ KOMISIJĄ</a:t>
                      </a: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673202107"/>
                  </a:ext>
                </a:extLst>
              </a:tr>
              <a:tr h="474956">
                <a:tc vMerge="1">
                  <a:txBody>
                    <a:bodyPr/>
                    <a:lstStyle/>
                    <a:p>
                      <a:pPr algn="ctr">
                        <a:lnSpc>
                          <a:spcPct val="107000"/>
                        </a:lnSpc>
                        <a:spcAft>
                          <a:spcPts val="800"/>
                        </a:spcAft>
                      </a:pP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lt-LT"/>
                    </a:p>
                  </a:txBody>
                  <a:tcPr/>
                </a:tc>
                <a:tc vMerge="1">
                  <a:txBody>
                    <a:bodyPr/>
                    <a:lstStyle/>
                    <a:p>
                      <a:endParaRPr lang="lt-LT"/>
                    </a:p>
                  </a:txBody>
                  <a:tcPr/>
                </a:tc>
                <a:tc rowSpan="2">
                  <a:txBody>
                    <a:bodyPr/>
                    <a:lstStyle/>
                    <a:p>
                      <a:pPr algn="ctr">
                        <a:lnSpc>
                          <a:spcPct val="107000"/>
                        </a:lnSpc>
                        <a:spcAft>
                          <a:spcPts val="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Į GENERALINĘ PROKURATŪRĄ (NORINT GAUTI PRANEŠĖJO STATUSĄ)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325871606"/>
                  </a:ext>
                </a:extLst>
              </a:tr>
              <a:tr h="995498">
                <a:tc rowSpan="2">
                  <a:txBody>
                    <a:bodyPr/>
                    <a:lstStyle/>
                    <a:p>
                      <a:pPr algn="ctr">
                        <a:lnSpc>
                          <a:spcPct val="107000"/>
                        </a:lnSpc>
                        <a:spcAft>
                          <a:spcPts val="800"/>
                        </a:spcAft>
                      </a:pPr>
                      <a:r>
                        <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KREIPIASI Į ĮMONĖS VADOVĄ</a:t>
                      </a:r>
                      <a:endPar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lt-LT"/>
                    </a:p>
                  </a:txBody>
                  <a:tcPr/>
                </a:tc>
                <a:tc vMerge="1">
                  <a:txBody>
                    <a:bodyPr/>
                    <a:lstStyle/>
                    <a:p>
                      <a:endParaRPr lang="lt-LT"/>
                    </a:p>
                  </a:txBody>
                  <a:tcPr/>
                </a:tc>
                <a:tc vMerge="1">
                  <a:txBody>
                    <a:bodyPr/>
                    <a:lstStyle/>
                    <a:p>
                      <a:pPr algn="ctr">
                        <a:lnSpc>
                          <a:spcPct val="107000"/>
                        </a:lnSpc>
                        <a:spcAft>
                          <a:spcPts val="800"/>
                        </a:spcAft>
                      </a:pPr>
                      <a:r>
                        <a:rPr lang="lt-LT"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Į GENERALINĘ PROKURATŪRĄ (NORINT GAUTI PRANEŠĖJO STATUSĄ)</a:t>
                      </a: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367974808"/>
                  </a:ext>
                </a:extLst>
              </a:tr>
              <a:tr h="564001">
                <a:tc vMerge="1">
                  <a:txBody>
                    <a:bodyPr/>
                    <a:lstStyle/>
                    <a:p>
                      <a:pPr algn="ctr">
                        <a:lnSpc>
                          <a:spcPct val="107000"/>
                        </a:lnSpc>
                        <a:spcAft>
                          <a:spcPts val="800"/>
                        </a:spcAft>
                      </a:pPr>
                      <a:endParaRPr lang="lt-LT"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pPr algn="ctr">
                        <a:lnSpc>
                          <a:spcPct val="107000"/>
                        </a:lnSpc>
                        <a:spcAft>
                          <a:spcPts val="800"/>
                        </a:spcAft>
                      </a:pPr>
                      <a:endParaRPr lang="lt-LT"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lt-LT"/>
                    </a:p>
                  </a:txBody>
                  <a:tcPr/>
                </a:tc>
                <a:tc rowSpan="2">
                  <a:txBody>
                    <a:bodyPr/>
                    <a:lstStyle/>
                    <a:p>
                      <a:pPr algn="ctr">
                        <a:lnSpc>
                          <a:spcPct val="107000"/>
                        </a:lnSpc>
                        <a:spcAft>
                          <a:spcPts val="0"/>
                        </a:spcAft>
                      </a:pPr>
                      <a:r>
                        <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Į BENDROSIOS KOMPETENCIJOS TEISMUS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838726662"/>
                  </a:ext>
                </a:extLst>
              </a:tr>
              <a:tr h="936892">
                <a:tc gridSpan="2">
                  <a:txBody>
                    <a:bodyPr/>
                    <a:lstStyle/>
                    <a:p>
                      <a:pPr algn="ctr">
                        <a:lnSpc>
                          <a:spcPct val="107000"/>
                        </a:lnSpc>
                        <a:spcAft>
                          <a:spcPts val="800"/>
                        </a:spcAft>
                      </a:pPr>
                      <a:r>
                        <a:rPr lang="lt-LT" sz="24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rPr>
                        <a:t>Kai įmonės vadovas nesiima veiksmų</a:t>
                      </a:r>
                      <a:endParaRPr lang="lt-LT" sz="2000" dirty="0">
                        <a:solidFill>
                          <a:srgbClr val="404040"/>
                        </a:solidFill>
                        <a:effectLst/>
                        <a:latin typeface="Century Gothic" panose="020B0502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lt-LT"/>
                    </a:p>
                  </a:txBody>
                  <a:tcPr/>
                </a:tc>
                <a:tc vMerge="1">
                  <a:txBody>
                    <a:bodyPr/>
                    <a:lstStyle/>
                    <a:p>
                      <a:endParaRPr lang="lt-LT"/>
                    </a:p>
                  </a:txBody>
                  <a:tcPr/>
                </a:tc>
                <a:tc vMerge="1">
                  <a:txBody>
                    <a:bodyPr/>
                    <a:lstStyle/>
                    <a:p>
                      <a:pPr algn="ctr">
                        <a:lnSpc>
                          <a:spcPct val="107000"/>
                        </a:lnSpc>
                        <a:spcAft>
                          <a:spcPts val="800"/>
                        </a:spcAft>
                      </a:pPr>
                      <a:r>
                        <a:rPr lang="lt-LT"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Į BENDROSIOS KOMPETENCIJOS TEISMUS</a:t>
                      </a:r>
                      <a:endParaRPr lang="lt-LT"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512722043"/>
                  </a:ext>
                </a:extLst>
              </a:tr>
            </a:tbl>
          </a:graphicData>
        </a:graphic>
      </p:graphicFrame>
    </p:spTree>
    <p:extLst>
      <p:ext uri="{BB962C8B-B14F-4D97-AF65-F5344CB8AC3E}">
        <p14:creationId xmlns:p14="http://schemas.microsoft.com/office/powerpoint/2010/main" val="309025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80CD-BF38-453F-411E-0FC53C5E0D58}"/>
              </a:ext>
            </a:extLst>
          </p:cNvPr>
          <p:cNvSpPr>
            <a:spLocks noGrp="1"/>
          </p:cNvSpPr>
          <p:nvPr>
            <p:ph type="title"/>
          </p:nvPr>
        </p:nvSpPr>
        <p:spPr>
          <a:xfrm>
            <a:off x="540772" y="136525"/>
            <a:ext cx="10813028" cy="777875"/>
          </a:xfrm>
        </p:spPr>
        <p:txBody>
          <a:bodyPr>
            <a:normAutofit/>
          </a:bodyPr>
          <a:lstStyle/>
          <a:p>
            <a:r>
              <a:rPr lang="lt-LT" b="1" noProof="0">
                <a:solidFill>
                  <a:srgbClr val="404040"/>
                </a:solidFill>
              </a:rPr>
              <a:t>Atpažinkite agresijos ženklus savyje</a:t>
            </a:r>
            <a:endParaRPr lang="lt-LT" noProof="0">
              <a:solidFill>
                <a:srgbClr val="404040"/>
              </a:solidFill>
            </a:endParaRPr>
          </a:p>
        </p:txBody>
      </p:sp>
      <p:sp>
        <p:nvSpPr>
          <p:cNvPr id="5" name="Turinio vietos rezervavimo ženklas 4">
            <a:extLst>
              <a:ext uri="{FF2B5EF4-FFF2-40B4-BE49-F238E27FC236}">
                <a16:creationId xmlns:a16="http://schemas.microsoft.com/office/drawing/2014/main" id="{C87570D0-0C34-FC9E-5D52-705104073A98}"/>
              </a:ext>
            </a:extLst>
          </p:cNvPr>
          <p:cNvSpPr>
            <a:spLocks noGrp="1"/>
          </p:cNvSpPr>
          <p:nvPr>
            <p:ph idx="1"/>
          </p:nvPr>
        </p:nvSpPr>
        <p:spPr>
          <a:xfrm>
            <a:off x="540772" y="1104373"/>
            <a:ext cx="11179279" cy="2848195"/>
          </a:xfrm>
        </p:spPr>
        <p:txBody>
          <a:bodyPr>
            <a:noAutofit/>
          </a:bodyPr>
          <a:lstStyle/>
          <a:p>
            <a:pPr marL="0" indent="0" algn="just">
              <a:lnSpc>
                <a:spcPct val="120000"/>
              </a:lnSpc>
              <a:spcBef>
                <a:spcPts val="0"/>
              </a:spcBef>
              <a:buNone/>
            </a:pPr>
            <a:r>
              <a:rPr lang="lt-LT" sz="2200" dirty="0">
                <a:solidFill>
                  <a:srgbClr val="404040"/>
                </a:solidFill>
              </a:rPr>
              <a:t>Pyktis dažnai pasireiškia per fizinius, emocinius ar elgesio pokyčius. Stebėkite šiuos požymius:</a:t>
            </a:r>
          </a:p>
          <a:p>
            <a:pPr algn="just">
              <a:lnSpc>
                <a:spcPct val="120000"/>
              </a:lnSpc>
              <a:spcBef>
                <a:spcPts val="0"/>
              </a:spcBef>
              <a:buFont typeface="Arial" panose="020B0604020202020204" pitchFamily="34" charset="0"/>
              <a:buChar char="•"/>
            </a:pPr>
            <a:r>
              <a:rPr lang="lt-LT" sz="2200" b="1" dirty="0">
                <a:solidFill>
                  <a:srgbClr val="404040"/>
                </a:solidFill>
              </a:rPr>
              <a:t>Fiziniai simptomai</a:t>
            </a:r>
            <a:r>
              <a:rPr lang="lt-LT" sz="2200" dirty="0">
                <a:solidFill>
                  <a:srgbClr val="404040"/>
                </a:solidFill>
              </a:rPr>
              <a:t>: padažnėjęs širdies plakimas, raumenų įtampa, prakaitavimas.</a:t>
            </a:r>
          </a:p>
          <a:p>
            <a:pPr algn="just">
              <a:lnSpc>
                <a:spcPct val="120000"/>
              </a:lnSpc>
              <a:spcBef>
                <a:spcPts val="0"/>
              </a:spcBef>
              <a:buFont typeface="Arial" panose="020B0604020202020204" pitchFamily="34" charset="0"/>
              <a:buChar char="•"/>
            </a:pPr>
            <a:r>
              <a:rPr lang="lt-LT" sz="2200" b="1" dirty="0">
                <a:solidFill>
                  <a:srgbClr val="404040"/>
                </a:solidFill>
              </a:rPr>
              <a:t>Psichologiniai simptomai</a:t>
            </a:r>
            <a:r>
              <a:rPr lang="lt-LT" sz="2200" dirty="0">
                <a:solidFill>
                  <a:srgbClr val="404040"/>
                </a:solidFill>
              </a:rPr>
              <a:t>: minčių „sprogimai“, kaltinimai, pyktis dėl smulkmenų.</a:t>
            </a:r>
          </a:p>
          <a:p>
            <a:pPr algn="just">
              <a:lnSpc>
                <a:spcPct val="120000"/>
              </a:lnSpc>
              <a:spcBef>
                <a:spcPts val="0"/>
              </a:spcBef>
              <a:buFont typeface="Arial" panose="020B0604020202020204" pitchFamily="34" charset="0"/>
              <a:buChar char="•"/>
            </a:pPr>
            <a:r>
              <a:rPr lang="lt-LT" sz="2200" b="1" dirty="0">
                <a:solidFill>
                  <a:srgbClr val="404040"/>
                </a:solidFill>
              </a:rPr>
              <a:t>Elgesys</a:t>
            </a:r>
            <a:r>
              <a:rPr lang="lt-LT" sz="2200" dirty="0">
                <a:solidFill>
                  <a:srgbClr val="404040"/>
                </a:solidFill>
              </a:rPr>
              <a:t>: pakeltas balso tonas, durų trankymas, konfliktų eskalavimas.</a:t>
            </a:r>
          </a:p>
          <a:p>
            <a:pPr marL="0" indent="0" algn="just">
              <a:lnSpc>
                <a:spcPct val="120000"/>
              </a:lnSpc>
              <a:spcBef>
                <a:spcPts val="0"/>
              </a:spcBef>
              <a:buNone/>
            </a:pPr>
            <a:endParaRPr lang="lt-LT" sz="2200" dirty="0">
              <a:solidFill>
                <a:srgbClr val="404040"/>
              </a:solidFill>
            </a:endParaRPr>
          </a:p>
          <a:p>
            <a:pPr marL="0" indent="0" algn="just">
              <a:lnSpc>
                <a:spcPct val="120000"/>
              </a:lnSpc>
              <a:spcBef>
                <a:spcPts val="0"/>
              </a:spcBef>
              <a:buNone/>
            </a:pPr>
            <a:r>
              <a:rPr lang="lt-LT" sz="2200" dirty="0">
                <a:solidFill>
                  <a:srgbClr val="404040"/>
                </a:solidFill>
              </a:rPr>
              <a:t>Kai pastebite šiuos ženklus – tai signalas sustoti ir nurimti.</a:t>
            </a:r>
          </a:p>
        </p:txBody>
      </p:sp>
      <p:pic>
        <p:nvPicPr>
          <p:cNvPr id="5122" name="Picture 2" descr="Study reveals best strategy for reducing anger (no, it’s not venting ...">
            <a:extLst>
              <a:ext uri="{FF2B5EF4-FFF2-40B4-BE49-F238E27FC236}">
                <a16:creationId xmlns:a16="http://schemas.microsoft.com/office/drawing/2014/main" id="{4BA42629-426C-F642-F77F-53FAA0C5B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239" y="4297197"/>
            <a:ext cx="3411795" cy="2275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63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73BD9-907F-E2A6-9CC4-16A7D26F14B4}"/>
              </a:ext>
            </a:extLst>
          </p:cNvPr>
          <p:cNvSpPr>
            <a:spLocks noGrp="1"/>
          </p:cNvSpPr>
          <p:nvPr>
            <p:ph type="title"/>
          </p:nvPr>
        </p:nvSpPr>
        <p:spPr>
          <a:xfrm>
            <a:off x="521478" y="136525"/>
            <a:ext cx="10832321" cy="777875"/>
          </a:xfrm>
        </p:spPr>
        <p:txBody>
          <a:bodyPr/>
          <a:lstStyle/>
          <a:p>
            <a:r>
              <a:rPr lang="lt-LT" noProof="0">
                <a:solidFill>
                  <a:srgbClr val="404040"/>
                </a:solidFill>
              </a:rPr>
              <a:t>Naudokite atsipalaidavimo technikas</a:t>
            </a:r>
          </a:p>
        </p:txBody>
      </p:sp>
      <p:sp>
        <p:nvSpPr>
          <p:cNvPr id="5" name="Turinio vietos rezervavimo ženklas 4">
            <a:extLst>
              <a:ext uri="{FF2B5EF4-FFF2-40B4-BE49-F238E27FC236}">
                <a16:creationId xmlns:a16="http://schemas.microsoft.com/office/drawing/2014/main" id="{C073FF36-5A01-A63A-0BA1-08E27894A5D2}"/>
              </a:ext>
            </a:extLst>
          </p:cNvPr>
          <p:cNvSpPr>
            <a:spLocks noGrp="1"/>
          </p:cNvSpPr>
          <p:nvPr>
            <p:ph idx="1"/>
          </p:nvPr>
        </p:nvSpPr>
        <p:spPr>
          <a:xfrm>
            <a:off x="521479" y="914400"/>
            <a:ext cx="11159244" cy="3480781"/>
          </a:xfrm>
        </p:spPr>
        <p:txBody>
          <a:bodyPr>
            <a:noAutofit/>
          </a:bodyPr>
          <a:lstStyle/>
          <a:p>
            <a:pPr marL="0" indent="0" algn="just">
              <a:lnSpc>
                <a:spcPct val="120000"/>
              </a:lnSpc>
              <a:spcBef>
                <a:spcPts val="0"/>
              </a:spcBef>
              <a:buNone/>
            </a:pPr>
            <a:r>
              <a:rPr lang="lt-LT" sz="2100" b="1" dirty="0">
                <a:solidFill>
                  <a:srgbClr val="404040"/>
                </a:solidFill>
              </a:rPr>
              <a:t>Giluminis kvėpavimas</a:t>
            </a:r>
            <a:r>
              <a:rPr lang="lt-LT" sz="2100" dirty="0">
                <a:solidFill>
                  <a:srgbClr val="404040"/>
                </a:solidFill>
              </a:rPr>
              <a:t>:</a:t>
            </a:r>
          </a:p>
          <a:p>
            <a:pPr marL="354013" lvl="1" indent="-285750" algn="just">
              <a:lnSpc>
                <a:spcPct val="120000"/>
              </a:lnSpc>
              <a:spcBef>
                <a:spcPts val="0"/>
              </a:spcBef>
              <a:buFont typeface="Arial" panose="020B0604020202020204" pitchFamily="34" charset="0"/>
              <a:buChar char="•"/>
            </a:pPr>
            <a:r>
              <a:rPr lang="lt-LT" sz="2100" dirty="0">
                <a:solidFill>
                  <a:srgbClr val="404040"/>
                </a:solidFill>
              </a:rPr>
              <a:t>Giliai įkvėpkite per nosį 4 sekundes.</a:t>
            </a:r>
          </a:p>
          <a:p>
            <a:pPr marL="354013" lvl="1" indent="-285750" algn="just">
              <a:lnSpc>
                <a:spcPct val="120000"/>
              </a:lnSpc>
              <a:spcBef>
                <a:spcPts val="0"/>
              </a:spcBef>
              <a:buFont typeface="Arial" panose="020B0604020202020204" pitchFamily="34" charset="0"/>
              <a:buChar char="•"/>
            </a:pPr>
            <a:r>
              <a:rPr lang="lt-LT" sz="2100" dirty="0">
                <a:solidFill>
                  <a:srgbClr val="404040"/>
                </a:solidFill>
              </a:rPr>
              <a:t>Laikykite orą plaučiuose 4 sekundes.</a:t>
            </a:r>
          </a:p>
          <a:p>
            <a:pPr marL="354013" lvl="1" indent="-285750" algn="just">
              <a:lnSpc>
                <a:spcPct val="120000"/>
              </a:lnSpc>
              <a:spcBef>
                <a:spcPts val="0"/>
              </a:spcBef>
              <a:buFont typeface="Arial" panose="020B0604020202020204" pitchFamily="34" charset="0"/>
              <a:buChar char="•"/>
            </a:pPr>
            <a:r>
              <a:rPr lang="lt-LT" sz="2100" dirty="0">
                <a:solidFill>
                  <a:srgbClr val="404040"/>
                </a:solidFill>
              </a:rPr>
              <a:t>Lėtai iškvėpkite per burną 8 sekundes. Kartokite šį ciklą kelis kartus.</a:t>
            </a:r>
          </a:p>
          <a:p>
            <a:pPr marL="0" indent="0" algn="just">
              <a:lnSpc>
                <a:spcPct val="120000"/>
              </a:lnSpc>
              <a:spcBef>
                <a:spcPts val="0"/>
              </a:spcBef>
              <a:buNone/>
            </a:pPr>
            <a:r>
              <a:rPr lang="lt-LT" sz="2100" b="1" dirty="0">
                <a:solidFill>
                  <a:srgbClr val="404040"/>
                </a:solidFill>
              </a:rPr>
              <a:t>Raumenų atpalaidavimas</a:t>
            </a:r>
            <a:r>
              <a:rPr lang="lt-LT" sz="2100" dirty="0">
                <a:solidFill>
                  <a:srgbClr val="404040"/>
                </a:solidFill>
              </a:rPr>
              <a:t>:</a:t>
            </a:r>
          </a:p>
          <a:p>
            <a:pPr marL="354013" lvl="1" indent="-285750" algn="just">
              <a:lnSpc>
                <a:spcPct val="120000"/>
              </a:lnSpc>
              <a:spcBef>
                <a:spcPts val="0"/>
              </a:spcBef>
              <a:buFont typeface="Arial" panose="020B0604020202020204" pitchFamily="34" charset="0"/>
              <a:buChar char="•"/>
            </a:pPr>
            <a:r>
              <a:rPr lang="lt-LT" sz="2100" dirty="0">
                <a:solidFill>
                  <a:srgbClr val="404040"/>
                </a:solidFill>
              </a:rPr>
              <a:t>Sutraukite raumenis (pavyzdžiui, kumščius) 5 sekundėms.</a:t>
            </a:r>
          </a:p>
          <a:p>
            <a:pPr marL="354013" lvl="1" indent="-285750" algn="just">
              <a:lnSpc>
                <a:spcPct val="120000"/>
              </a:lnSpc>
              <a:spcBef>
                <a:spcPts val="0"/>
              </a:spcBef>
              <a:buFont typeface="Arial" panose="020B0604020202020204" pitchFamily="34" charset="0"/>
              <a:buChar char="•"/>
            </a:pPr>
            <a:r>
              <a:rPr lang="lt-LT" sz="2100" dirty="0">
                <a:solidFill>
                  <a:srgbClr val="404040"/>
                </a:solidFill>
              </a:rPr>
              <a:t>Atpalaiduokite ir susitelkite į atsipalaidavimo pojūtį.</a:t>
            </a:r>
          </a:p>
          <a:p>
            <a:pPr marL="0" indent="0" algn="just">
              <a:lnSpc>
                <a:spcPct val="120000"/>
              </a:lnSpc>
              <a:spcBef>
                <a:spcPts val="0"/>
              </a:spcBef>
              <a:buNone/>
            </a:pPr>
            <a:r>
              <a:rPr lang="lt-LT" sz="2100" b="1" dirty="0">
                <a:solidFill>
                  <a:srgbClr val="404040"/>
                </a:solidFill>
              </a:rPr>
              <a:t>Vizualizacija</a:t>
            </a:r>
            <a:r>
              <a:rPr lang="lt-LT" sz="2100" dirty="0">
                <a:solidFill>
                  <a:srgbClr val="404040"/>
                </a:solidFill>
              </a:rPr>
              <a:t>: </a:t>
            </a:r>
          </a:p>
          <a:p>
            <a:pPr marL="354013" lvl="1" indent="-354013" algn="just">
              <a:lnSpc>
                <a:spcPct val="120000"/>
              </a:lnSpc>
              <a:spcBef>
                <a:spcPts val="0"/>
              </a:spcBef>
            </a:pPr>
            <a:r>
              <a:rPr lang="lt-LT" sz="2100" dirty="0">
                <a:solidFill>
                  <a:srgbClr val="404040"/>
                </a:solidFill>
              </a:rPr>
              <a:t>Įsivaizduokite ramų vaizdą (pavyzdžiui, paplūdimį ar mišką). Susitelkite į šio vaizdo detales, lyg iš tiesų būtumėte ten.</a:t>
            </a:r>
          </a:p>
          <a:p>
            <a:pPr algn="just">
              <a:lnSpc>
                <a:spcPct val="120000"/>
              </a:lnSpc>
              <a:spcBef>
                <a:spcPts val="0"/>
              </a:spcBef>
            </a:pPr>
            <a:endParaRPr lang="lt-LT" sz="2100" dirty="0">
              <a:solidFill>
                <a:srgbClr val="404040"/>
              </a:solidFill>
            </a:endParaRPr>
          </a:p>
        </p:txBody>
      </p:sp>
      <p:pic>
        <p:nvPicPr>
          <p:cNvPr id="3" name="Paveikslėlis 2">
            <a:extLst>
              <a:ext uri="{FF2B5EF4-FFF2-40B4-BE49-F238E27FC236}">
                <a16:creationId xmlns:a16="http://schemas.microsoft.com/office/drawing/2014/main" id="{15DB29D5-A3F6-9B13-3ED8-8158DB61571B}"/>
              </a:ext>
            </a:extLst>
          </p:cNvPr>
          <p:cNvPicPr>
            <a:picLocks noChangeAspect="1"/>
          </p:cNvPicPr>
          <p:nvPr/>
        </p:nvPicPr>
        <p:blipFill>
          <a:blip r:embed="rId3"/>
          <a:stretch>
            <a:fillRect/>
          </a:stretch>
        </p:blipFill>
        <p:spPr>
          <a:xfrm>
            <a:off x="7445678" y="4395181"/>
            <a:ext cx="4235045" cy="2388183"/>
          </a:xfrm>
          <a:prstGeom prst="rect">
            <a:avLst/>
          </a:prstGeom>
        </p:spPr>
      </p:pic>
    </p:spTree>
    <p:extLst>
      <p:ext uri="{BB962C8B-B14F-4D97-AF65-F5344CB8AC3E}">
        <p14:creationId xmlns:p14="http://schemas.microsoft.com/office/powerpoint/2010/main" val="2780007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3C6D1-B549-1085-64F7-B1249A91C16B}"/>
              </a:ext>
            </a:extLst>
          </p:cNvPr>
          <p:cNvSpPr>
            <a:spLocks noGrp="1"/>
          </p:cNvSpPr>
          <p:nvPr>
            <p:ph type="title"/>
          </p:nvPr>
        </p:nvSpPr>
        <p:spPr>
          <a:xfrm>
            <a:off x="530942" y="105634"/>
            <a:ext cx="10822858" cy="895264"/>
          </a:xfrm>
        </p:spPr>
        <p:txBody>
          <a:bodyPr/>
          <a:lstStyle/>
          <a:p>
            <a:r>
              <a:rPr lang="lt-LT" dirty="0">
                <a:solidFill>
                  <a:srgbClr val="404040"/>
                </a:solidFill>
                <a:latin typeface="+mn-lt"/>
              </a:rPr>
              <a:t>Stabdykite impulsus</a:t>
            </a:r>
            <a:endParaRPr lang="en-US" dirty="0">
              <a:solidFill>
                <a:srgbClr val="404040"/>
              </a:solidFill>
              <a:latin typeface="+mn-lt"/>
            </a:endParaRPr>
          </a:p>
        </p:txBody>
      </p:sp>
      <p:sp>
        <p:nvSpPr>
          <p:cNvPr id="5" name="Turinio vietos rezervavimo ženklas 4">
            <a:extLst>
              <a:ext uri="{FF2B5EF4-FFF2-40B4-BE49-F238E27FC236}">
                <a16:creationId xmlns:a16="http://schemas.microsoft.com/office/drawing/2014/main" id="{6ECADF8B-D43F-4EA4-895B-27631B79A5B4}"/>
              </a:ext>
            </a:extLst>
          </p:cNvPr>
          <p:cNvSpPr>
            <a:spLocks noGrp="1"/>
          </p:cNvSpPr>
          <p:nvPr>
            <p:ph idx="1"/>
          </p:nvPr>
        </p:nvSpPr>
        <p:spPr>
          <a:xfrm>
            <a:off x="530942" y="1026417"/>
            <a:ext cx="11169445" cy="2415575"/>
          </a:xfrm>
        </p:spPr>
        <p:txBody>
          <a:bodyPr>
            <a:normAutofit fontScale="92500"/>
          </a:bodyPr>
          <a:lstStyle/>
          <a:p>
            <a:pPr marL="0" indent="0" algn="just">
              <a:lnSpc>
                <a:spcPct val="130000"/>
              </a:lnSpc>
              <a:spcBef>
                <a:spcPts val="0"/>
              </a:spcBef>
              <a:buNone/>
            </a:pPr>
            <a:r>
              <a:rPr lang="lt-LT" sz="2400" b="1" dirty="0">
                <a:solidFill>
                  <a:srgbClr val="404040"/>
                </a:solidFill>
              </a:rPr>
              <a:t>Kai pajuntate pyktį, leiskite sau trumpą pauzę:</a:t>
            </a:r>
          </a:p>
          <a:p>
            <a:pPr algn="just">
              <a:lnSpc>
                <a:spcPct val="130000"/>
              </a:lnSpc>
              <a:spcBef>
                <a:spcPts val="0"/>
              </a:spcBef>
              <a:buFont typeface="Arial" panose="020B0604020202020204" pitchFamily="34" charset="0"/>
              <a:buChar char="•"/>
            </a:pPr>
            <a:r>
              <a:rPr lang="lt-LT" sz="2400" dirty="0">
                <a:solidFill>
                  <a:srgbClr val="404040"/>
                </a:solidFill>
              </a:rPr>
              <a:t>Suskaičiuokite iki 10 prieš atsakydami ar veikdami.</a:t>
            </a:r>
          </a:p>
          <a:p>
            <a:pPr algn="just">
              <a:lnSpc>
                <a:spcPct val="130000"/>
              </a:lnSpc>
              <a:spcBef>
                <a:spcPts val="0"/>
              </a:spcBef>
              <a:buFont typeface="Arial" panose="020B0604020202020204" pitchFamily="34" charset="0"/>
              <a:buChar char="•"/>
            </a:pPr>
            <a:r>
              <a:rPr lang="lt-LT" sz="2400" dirty="0">
                <a:solidFill>
                  <a:srgbClr val="404040"/>
                </a:solidFill>
              </a:rPr>
              <a:t>Pasitraukite iš situacijos, kad nurimtumėte (pavyzdžiui, trumpai išeikite į kitą kambarį/kabinetą).</a:t>
            </a:r>
          </a:p>
          <a:p>
            <a:pPr algn="just">
              <a:lnSpc>
                <a:spcPct val="130000"/>
              </a:lnSpc>
              <a:spcBef>
                <a:spcPts val="0"/>
              </a:spcBef>
              <a:buFont typeface="Arial" panose="020B0604020202020204" pitchFamily="34" charset="0"/>
              <a:buChar char="•"/>
            </a:pPr>
            <a:r>
              <a:rPr lang="lt-LT" sz="2400" dirty="0">
                <a:solidFill>
                  <a:srgbClr val="404040"/>
                </a:solidFill>
              </a:rPr>
              <a:t>Pagalvokite: „</a:t>
            </a:r>
            <a:r>
              <a:rPr lang="lt-LT" sz="2400" b="1" dirty="0">
                <a:solidFill>
                  <a:srgbClr val="404040"/>
                </a:solidFill>
              </a:rPr>
              <a:t>Kaip tai, ką noriu pasakyti ar padaryti, paveiks mane ir kitus?</a:t>
            </a:r>
            <a:r>
              <a:rPr lang="lt-LT" sz="2400" dirty="0">
                <a:solidFill>
                  <a:srgbClr val="404040"/>
                </a:solidFill>
              </a:rPr>
              <a:t>“</a:t>
            </a:r>
          </a:p>
        </p:txBody>
      </p:sp>
      <p:pic>
        <p:nvPicPr>
          <p:cNvPr id="3" name="Paveikslėlis 2">
            <a:extLst>
              <a:ext uri="{FF2B5EF4-FFF2-40B4-BE49-F238E27FC236}">
                <a16:creationId xmlns:a16="http://schemas.microsoft.com/office/drawing/2014/main" id="{6196F55A-A9DF-B505-F98E-8778A6D4FB12}"/>
              </a:ext>
            </a:extLst>
          </p:cNvPr>
          <p:cNvPicPr>
            <a:picLocks noChangeAspect="1"/>
          </p:cNvPicPr>
          <p:nvPr/>
        </p:nvPicPr>
        <p:blipFill>
          <a:blip r:embed="rId3"/>
          <a:stretch>
            <a:fillRect/>
          </a:stretch>
        </p:blipFill>
        <p:spPr>
          <a:xfrm>
            <a:off x="4582396" y="3429000"/>
            <a:ext cx="3066535" cy="3066535"/>
          </a:xfrm>
          <a:prstGeom prst="rect">
            <a:avLst/>
          </a:prstGeom>
        </p:spPr>
      </p:pic>
    </p:spTree>
    <p:extLst>
      <p:ext uri="{BB962C8B-B14F-4D97-AF65-F5344CB8AC3E}">
        <p14:creationId xmlns:p14="http://schemas.microsoft.com/office/powerpoint/2010/main" val="36422493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D42E-840A-756A-B1FD-F443906AD5EC}"/>
              </a:ext>
            </a:extLst>
          </p:cNvPr>
          <p:cNvSpPr>
            <a:spLocks noGrp="1"/>
          </p:cNvSpPr>
          <p:nvPr>
            <p:ph type="title"/>
          </p:nvPr>
        </p:nvSpPr>
        <p:spPr>
          <a:xfrm>
            <a:off x="540774" y="339684"/>
            <a:ext cx="10584426" cy="607374"/>
          </a:xfrm>
        </p:spPr>
        <p:txBody>
          <a:bodyPr>
            <a:normAutofit fontScale="90000"/>
          </a:bodyPr>
          <a:lstStyle/>
          <a:p>
            <a:pPr>
              <a:lnSpc>
                <a:spcPct val="120000"/>
              </a:lnSpc>
              <a:spcBef>
                <a:spcPts val="0"/>
              </a:spcBef>
            </a:pPr>
            <a:r>
              <a:rPr lang="lt-LT" b="1" noProof="0" dirty="0">
                <a:solidFill>
                  <a:srgbClr val="404040"/>
                </a:solidFill>
                <a:latin typeface="+mn-lt"/>
              </a:rPr>
              <a:t>Išreikškite pyktį konstruktyviai</a:t>
            </a:r>
            <a:endParaRPr lang="lt-LT" noProof="0" dirty="0">
              <a:solidFill>
                <a:srgbClr val="404040"/>
              </a:solidFill>
              <a:latin typeface="+mn-lt"/>
            </a:endParaRPr>
          </a:p>
        </p:txBody>
      </p:sp>
      <p:sp>
        <p:nvSpPr>
          <p:cNvPr id="5" name="Turinio vietos rezervavimo ženklas 4">
            <a:extLst>
              <a:ext uri="{FF2B5EF4-FFF2-40B4-BE49-F238E27FC236}">
                <a16:creationId xmlns:a16="http://schemas.microsoft.com/office/drawing/2014/main" id="{1DF923FD-3968-5093-6E70-EA1AD21001D2}"/>
              </a:ext>
            </a:extLst>
          </p:cNvPr>
          <p:cNvSpPr>
            <a:spLocks noGrp="1"/>
          </p:cNvSpPr>
          <p:nvPr>
            <p:ph idx="1"/>
          </p:nvPr>
        </p:nvSpPr>
        <p:spPr>
          <a:xfrm>
            <a:off x="540774" y="1055212"/>
            <a:ext cx="11139949" cy="2923780"/>
          </a:xfrm>
        </p:spPr>
        <p:txBody>
          <a:bodyPr>
            <a:normAutofit lnSpcReduction="10000"/>
          </a:bodyPr>
          <a:lstStyle/>
          <a:p>
            <a:pPr marL="0" indent="0" algn="just">
              <a:lnSpc>
                <a:spcPct val="120000"/>
              </a:lnSpc>
              <a:spcBef>
                <a:spcPts val="0"/>
              </a:spcBef>
              <a:buNone/>
            </a:pPr>
            <a:r>
              <a:rPr lang="lt-LT" sz="2400" b="1" noProof="0" dirty="0">
                <a:solidFill>
                  <a:srgbClr val="404040"/>
                </a:solidFill>
              </a:rPr>
              <a:t>Naudokite „Aš“ pranešimus (tai konstruktyvaus bendravimo būdas, kuris padeda išreikšti savo jausmus, poreikius ir problemas nepuolant kito žmogaus)</a:t>
            </a:r>
            <a:r>
              <a:rPr lang="lt-LT" sz="2400" noProof="0" dirty="0">
                <a:solidFill>
                  <a:srgbClr val="404040"/>
                </a:solidFill>
              </a:rPr>
              <a:t>: </a:t>
            </a:r>
          </a:p>
          <a:p>
            <a:pPr marL="0" indent="0" algn="just">
              <a:lnSpc>
                <a:spcPct val="120000"/>
              </a:lnSpc>
              <a:spcBef>
                <a:spcPts val="0"/>
              </a:spcBef>
              <a:buNone/>
            </a:pPr>
            <a:r>
              <a:rPr lang="lt-LT" sz="2400" noProof="0" dirty="0">
                <a:solidFill>
                  <a:srgbClr val="404040"/>
                </a:solidFill>
              </a:rPr>
              <a:t>„</a:t>
            </a:r>
            <a:r>
              <a:rPr lang="lt-LT" sz="2400" i="1" noProof="0" dirty="0">
                <a:solidFill>
                  <a:srgbClr val="404040"/>
                </a:solidFill>
              </a:rPr>
              <a:t>Aš jaučiuosi</a:t>
            </a:r>
            <a:r>
              <a:rPr lang="lt-LT" sz="2400" noProof="0" dirty="0">
                <a:solidFill>
                  <a:srgbClr val="404040"/>
                </a:solidFill>
              </a:rPr>
              <a:t> nusivylęs, kai mano pastangos nėra pastebimos“, vietoj „</a:t>
            </a:r>
            <a:r>
              <a:rPr lang="lt-LT" sz="2400" i="1" noProof="0" dirty="0">
                <a:solidFill>
                  <a:srgbClr val="404040"/>
                </a:solidFill>
              </a:rPr>
              <a:t>Tu </a:t>
            </a:r>
            <a:r>
              <a:rPr lang="lt-LT" sz="2400" noProof="0" dirty="0">
                <a:solidFill>
                  <a:srgbClr val="404040"/>
                </a:solidFill>
              </a:rPr>
              <a:t>niekada </a:t>
            </a:r>
            <a:r>
              <a:rPr lang="lt-LT" sz="2400" i="1" noProof="0" dirty="0">
                <a:solidFill>
                  <a:srgbClr val="404040"/>
                </a:solidFill>
              </a:rPr>
              <a:t>nevertini</a:t>
            </a:r>
            <a:r>
              <a:rPr lang="lt-LT" sz="2400" noProof="0" dirty="0">
                <a:solidFill>
                  <a:srgbClr val="404040"/>
                </a:solidFill>
              </a:rPr>
              <a:t> mano darbo.“ </a:t>
            </a:r>
          </a:p>
          <a:p>
            <a:pPr marL="0" indent="0" algn="just">
              <a:lnSpc>
                <a:spcPct val="120000"/>
              </a:lnSpc>
              <a:spcBef>
                <a:spcPts val="0"/>
              </a:spcBef>
              <a:buNone/>
            </a:pPr>
            <a:r>
              <a:rPr lang="lt-LT" sz="2400" b="1" noProof="0" dirty="0">
                <a:solidFill>
                  <a:srgbClr val="404040"/>
                </a:solidFill>
              </a:rPr>
              <a:t>Likite konkretūs: </a:t>
            </a:r>
            <a:r>
              <a:rPr lang="lt-LT" sz="2400" noProof="0" dirty="0">
                <a:solidFill>
                  <a:srgbClr val="404040"/>
                </a:solidFill>
              </a:rPr>
              <a:t>kalbėkite apie problemą, o ne apie asmenybę.</a:t>
            </a:r>
          </a:p>
          <a:p>
            <a:pPr marL="0" indent="0" algn="just">
              <a:lnSpc>
                <a:spcPct val="120000"/>
              </a:lnSpc>
              <a:spcBef>
                <a:spcPts val="0"/>
              </a:spcBef>
              <a:buNone/>
            </a:pPr>
            <a:r>
              <a:rPr lang="lt-LT" sz="2400" b="1" noProof="0" dirty="0">
                <a:solidFill>
                  <a:srgbClr val="404040"/>
                </a:solidFill>
              </a:rPr>
              <a:t>Siūlykite sprendimus: </a:t>
            </a:r>
            <a:r>
              <a:rPr lang="lt-LT" sz="2400" noProof="0" dirty="0">
                <a:solidFill>
                  <a:srgbClr val="404040"/>
                </a:solidFill>
              </a:rPr>
              <a:t>„Ką galime padaryti, kad tai daugiau nesikartotų?“</a:t>
            </a:r>
          </a:p>
          <a:p>
            <a:pPr marL="0" indent="0" algn="just">
              <a:lnSpc>
                <a:spcPct val="120000"/>
              </a:lnSpc>
              <a:spcBef>
                <a:spcPts val="0"/>
              </a:spcBef>
              <a:buNone/>
            </a:pPr>
            <a:endParaRPr lang="lt-LT" sz="2400" noProof="0" dirty="0">
              <a:solidFill>
                <a:srgbClr val="404040"/>
              </a:solidFill>
            </a:endParaRPr>
          </a:p>
        </p:txBody>
      </p:sp>
      <p:pic>
        <p:nvPicPr>
          <p:cNvPr id="4098" name="Picture 2" descr="Coaching - Training - Mentoring - Consulting | ★Coach In Business★">
            <a:extLst>
              <a:ext uri="{FF2B5EF4-FFF2-40B4-BE49-F238E27FC236}">
                <a16:creationId xmlns:a16="http://schemas.microsoft.com/office/drawing/2014/main" id="{3C87CDAA-A8FD-F662-E694-8FED3DF28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630" y="3899337"/>
            <a:ext cx="2767656" cy="292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278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3950C-272F-6494-3649-B8C205283C0B}"/>
              </a:ext>
            </a:extLst>
          </p:cNvPr>
          <p:cNvSpPr>
            <a:spLocks noGrp="1"/>
          </p:cNvSpPr>
          <p:nvPr>
            <p:ph type="title"/>
          </p:nvPr>
        </p:nvSpPr>
        <p:spPr>
          <a:xfrm>
            <a:off x="550606" y="136525"/>
            <a:ext cx="10803194" cy="777875"/>
          </a:xfrm>
        </p:spPr>
        <p:txBody>
          <a:bodyPr/>
          <a:lstStyle/>
          <a:p>
            <a:r>
              <a:rPr lang="lt-LT" noProof="0">
                <a:solidFill>
                  <a:srgbClr val="404040"/>
                </a:solidFill>
                <a:latin typeface="+mn-lt"/>
              </a:rPr>
              <a:t>Užsiimkite fizine veikla</a:t>
            </a:r>
          </a:p>
        </p:txBody>
      </p:sp>
      <p:sp>
        <p:nvSpPr>
          <p:cNvPr id="6" name="TextBox 5">
            <a:extLst>
              <a:ext uri="{FF2B5EF4-FFF2-40B4-BE49-F238E27FC236}">
                <a16:creationId xmlns:a16="http://schemas.microsoft.com/office/drawing/2014/main" id="{98C38F3D-0892-EC29-9EC7-CC05E7FE0039}"/>
              </a:ext>
            </a:extLst>
          </p:cNvPr>
          <p:cNvSpPr txBox="1"/>
          <p:nvPr/>
        </p:nvSpPr>
        <p:spPr>
          <a:xfrm>
            <a:off x="550606" y="1908201"/>
            <a:ext cx="3712334" cy="2236894"/>
          </a:xfrm>
          <a:prstGeom prst="rect">
            <a:avLst/>
          </a:prstGeom>
          <a:noFill/>
        </p:spPr>
        <p:txBody>
          <a:bodyPr wrap="square" rtlCol="0">
            <a:spAutoFit/>
          </a:bodyPr>
          <a:lstStyle/>
          <a:p>
            <a:pPr>
              <a:lnSpc>
                <a:spcPct val="150000"/>
              </a:lnSpc>
            </a:pPr>
            <a:r>
              <a:rPr lang="lt-LT" sz="2400" b="1" dirty="0">
                <a:solidFill>
                  <a:srgbClr val="404040"/>
                </a:solidFill>
              </a:rPr>
              <a:t>Bėgiojimas</a:t>
            </a:r>
          </a:p>
          <a:p>
            <a:pPr>
              <a:lnSpc>
                <a:spcPct val="150000"/>
              </a:lnSpc>
            </a:pPr>
            <a:r>
              <a:rPr lang="lt-LT" sz="2400" b="1" dirty="0">
                <a:solidFill>
                  <a:srgbClr val="404040"/>
                </a:solidFill>
              </a:rPr>
              <a:t>Plaukimas</a:t>
            </a:r>
          </a:p>
          <a:p>
            <a:pPr>
              <a:lnSpc>
                <a:spcPct val="150000"/>
              </a:lnSpc>
            </a:pPr>
            <a:r>
              <a:rPr lang="lt-LT" sz="2400" b="1" dirty="0">
                <a:solidFill>
                  <a:srgbClr val="404040"/>
                </a:solidFill>
              </a:rPr>
              <a:t>Kovos menai</a:t>
            </a:r>
          </a:p>
          <a:p>
            <a:pPr>
              <a:lnSpc>
                <a:spcPct val="150000"/>
              </a:lnSpc>
            </a:pPr>
            <a:r>
              <a:rPr lang="lt-LT" sz="2400" b="1" dirty="0">
                <a:solidFill>
                  <a:srgbClr val="404040"/>
                </a:solidFill>
              </a:rPr>
              <a:t>Pasivaikščiojimas</a:t>
            </a:r>
            <a:endParaRPr lang="en-US" sz="2400" b="1" dirty="0">
              <a:solidFill>
                <a:srgbClr val="404040"/>
              </a:solidFill>
            </a:endParaRPr>
          </a:p>
        </p:txBody>
      </p:sp>
      <p:pic>
        <p:nvPicPr>
          <p:cNvPr id="2050" name="Picture 2" descr="Über mich | Jasmin Brandt Personal Training">
            <a:extLst>
              <a:ext uri="{FF2B5EF4-FFF2-40B4-BE49-F238E27FC236}">
                <a16:creationId xmlns:a16="http://schemas.microsoft.com/office/drawing/2014/main" id="{96243F84-6754-7805-9B82-0DB80279F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636" y="1407769"/>
            <a:ext cx="3030331" cy="2021231"/>
          </a:xfrm>
          <a:prstGeom prst="rect">
            <a:avLst/>
          </a:prstGeom>
          <a:noFill/>
          <a:extLst>
            <a:ext uri="{909E8E84-426E-40DD-AFC4-6F175D3DCCD1}">
              <a14:hiddenFill xmlns:a14="http://schemas.microsoft.com/office/drawing/2010/main">
                <a:solidFill>
                  <a:srgbClr val="FFFFFF"/>
                </a:solidFill>
              </a14:hiddenFill>
            </a:ext>
          </a:extLst>
        </p:spPr>
      </p:pic>
      <p:pic>
        <p:nvPicPr>
          <p:cNvPr id="4" name="Paveikslėlis 3">
            <a:extLst>
              <a:ext uri="{FF2B5EF4-FFF2-40B4-BE49-F238E27FC236}">
                <a16:creationId xmlns:a16="http://schemas.microsoft.com/office/drawing/2014/main" id="{B88E933B-16A9-7AFA-4BB3-0A8DAC170586}"/>
              </a:ext>
            </a:extLst>
          </p:cNvPr>
          <p:cNvPicPr>
            <a:picLocks noChangeAspect="1"/>
          </p:cNvPicPr>
          <p:nvPr/>
        </p:nvPicPr>
        <p:blipFill>
          <a:blip r:embed="rId4"/>
          <a:stretch>
            <a:fillRect/>
          </a:stretch>
        </p:blipFill>
        <p:spPr>
          <a:xfrm>
            <a:off x="7824303" y="2571781"/>
            <a:ext cx="3211727" cy="2141151"/>
          </a:xfrm>
          <a:prstGeom prst="rect">
            <a:avLst/>
          </a:prstGeom>
        </p:spPr>
      </p:pic>
      <p:pic>
        <p:nvPicPr>
          <p:cNvPr id="2054" name="Picture 6" descr="Premium Photo | Karate martial arts fighter training">
            <a:extLst>
              <a:ext uri="{FF2B5EF4-FFF2-40B4-BE49-F238E27FC236}">
                <a16:creationId xmlns:a16="http://schemas.microsoft.com/office/drawing/2014/main" id="{C411D136-786A-D246-077F-87B8BF8AA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3636" y="3839511"/>
            <a:ext cx="3030331" cy="194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527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60D1-773D-91DD-217E-D8EEB03C8A7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5D8D79A-2B07-1F1D-99E9-7658D34DBEC1}"/>
              </a:ext>
            </a:extLst>
          </p:cNvPr>
          <p:cNvSpPr/>
          <p:nvPr/>
        </p:nvSpPr>
        <p:spPr>
          <a:xfrm>
            <a:off x="526025" y="2035277"/>
            <a:ext cx="11139949" cy="19172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sz="2400" b="1" dirty="0">
                <a:solidFill>
                  <a:srgbClr val="404040"/>
                </a:solidFill>
              </a:rPr>
              <a:t>Smurtas ir priekabiavimas </a:t>
            </a:r>
            <a:r>
              <a:rPr lang="lt-LT" sz="2400" dirty="0">
                <a:solidFill>
                  <a:srgbClr val="404040"/>
                </a:solidFill>
              </a:rPr>
              <a:t>- įvairus nepriimtinas elgesys ar jo grėsmė, kai nepriimtinu elgesiu vieną kartą ar pakartotinai siekiama padaryti fizinę, psichologinę, seksualinę ar ekonominę žalą, ar nepriimtinu elgesiu ši žala padaroma arba gali būti padaryta.</a:t>
            </a:r>
            <a:endParaRPr lang="lt-LT" sz="2400" b="1" dirty="0">
              <a:solidFill>
                <a:srgbClr val="404040"/>
              </a:solidFill>
            </a:endParaRPr>
          </a:p>
        </p:txBody>
      </p:sp>
      <p:sp>
        <p:nvSpPr>
          <p:cNvPr id="5" name="Pavadinimas 4">
            <a:extLst>
              <a:ext uri="{FF2B5EF4-FFF2-40B4-BE49-F238E27FC236}">
                <a16:creationId xmlns:a16="http://schemas.microsoft.com/office/drawing/2014/main" id="{4FC87171-E349-F761-DCA3-5386713AB4AE}"/>
              </a:ext>
            </a:extLst>
          </p:cNvPr>
          <p:cNvSpPr>
            <a:spLocks noGrp="1"/>
          </p:cNvSpPr>
          <p:nvPr>
            <p:ph type="title"/>
          </p:nvPr>
        </p:nvSpPr>
        <p:spPr>
          <a:xfrm>
            <a:off x="540774" y="235902"/>
            <a:ext cx="10813026" cy="777875"/>
          </a:xfrm>
        </p:spPr>
        <p:txBody>
          <a:bodyPr/>
          <a:lstStyle/>
          <a:p>
            <a:r>
              <a:rPr lang="lt-LT" noProof="0" dirty="0">
                <a:solidFill>
                  <a:srgbClr val="404040"/>
                </a:solidFill>
                <a:latin typeface="+mn-lt"/>
              </a:rPr>
              <a:t>Smurtas ir priekabiavimas darbe – kas tai?</a:t>
            </a:r>
          </a:p>
        </p:txBody>
      </p:sp>
      <p:pic>
        <p:nvPicPr>
          <p:cNvPr id="4" name="Paveikslėlis 3">
            <a:extLst>
              <a:ext uri="{FF2B5EF4-FFF2-40B4-BE49-F238E27FC236}">
                <a16:creationId xmlns:a16="http://schemas.microsoft.com/office/drawing/2014/main" id="{946A6AA2-8D0F-926D-72C5-75C00A789A1E}"/>
              </a:ext>
            </a:extLst>
          </p:cNvPr>
          <p:cNvPicPr>
            <a:picLocks noChangeAspect="1"/>
          </p:cNvPicPr>
          <p:nvPr/>
        </p:nvPicPr>
        <p:blipFill>
          <a:blip r:embed="rId2"/>
          <a:stretch>
            <a:fillRect/>
          </a:stretch>
        </p:blipFill>
        <p:spPr>
          <a:xfrm>
            <a:off x="4203192" y="4555140"/>
            <a:ext cx="3592068" cy="2154067"/>
          </a:xfrm>
          <a:prstGeom prst="rect">
            <a:avLst/>
          </a:prstGeom>
        </p:spPr>
      </p:pic>
    </p:spTree>
    <p:extLst>
      <p:ext uri="{BB962C8B-B14F-4D97-AF65-F5344CB8AC3E}">
        <p14:creationId xmlns:p14="http://schemas.microsoft.com/office/powerpoint/2010/main" val="1536469233"/>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7F619-2C44-EDE4-743C-9ED804FB321C}"/>
              </a:ext>
            </a:extLst>
          </p:cNvPr>
          <p:cNvSpPr>
            <a:spLocks noGrp="1"/>
          </p:cNvSpPr>
          <p:nvPr>
            <p:ph type="title"/>
          </p:nvPr>
        </p:nvSpPr>
        <p:spPr>
          <a:xfrm>
            <a:off x="530942" y="136525"/>
            <a:ext cx="10822858" cy="777875"/>
          </a:xfrm>
        </p:spPr>
        <p:txBody>
          <a:bodyPr/>
          <a:lstStyle/>
          <a:p>
            <a:r>
              <a:rPr lang="lt-LT" noProof="0">
                <a:solidFill>
                  <a:srgbClr val="404040"/>
                </a:solidFill>
                <a:latin typeface="+mn-lt"/>
              </a:rPr>
              <a:t>Ugdykite emocinį intelektą</a:t>
            </a:r>
          </a:p>
        </p:txBody>
      </p:sp>
      <p:sp>
        <p:nvSpPr>
          <p:cNvPr id="4" name="Turinio vietos rezervavimo ženklas 3">
            <a:extLst>
              <a:ext uri="{FF2B5EF4-FFF2-40B4-BE49-F238E27FC236}">
                <a16:creationId xmlns:a16="http://schemas.microsoft.com/office/drawing/2014/main" id="{102722A0-6592-DBE1-A149-3177EF01665D}"/>
              </a:ext>
            </a:extLst>
          </p:cNvPr>
          <p:cNvSpPr>
            <a:spLocks noGrp="1"/>
          </p:cNvSpPr>
          <p:nvPr>
            <p:ph idx="1"/>
          </p:nvPr>
        </p:nvSpPr>
        <p:spPr>
          <a:xfrm>
            <a:off x="530942" y="1251857"/>
            <a:ext cx="11179277" cy="2297588"/>
          </a:xfrm>
        </p:spPr>
        <p:txBody>
          <a:bodyPr>
            <a:normAutofit/>
          </a:bodyPr>
          <a:lstStyle/>
          <a:p>
            <a:pPr marL="0" indent="0" algn="just">
              <a:lnSpc>
                <a:spcPct val="120000"/>
              </a:lnSpc>
              <a:spcBef>
                <a:spcPts val="0"/>
              </a:spcBef>
              <a:buNone/>
            </a:pPr>
            <a:r>
              <a:rPr lang="lt-LT" sz="2400" b="1" dirty="0">
                <a:solidFill>
                  <a:srgbClr val="404040"/>
                </a:solidFill>
              </a:rPr>
              <a:t>Atpažinkite emocijas</a:t>
            </a:r>
            <a:r>
              <a:rPr lang="lt-LT" sz="2400" dirty="0">
                <a:solidFill>
                  <a:srgbClr val="404040"/>
                </a:solidFill>
              </a:rPr>
              <a:t>: pasistenkite įvardyti tai, ką jaučiate. Pykčio priežastis dažnai slepiasi už kitų jausmų, pavyzdžiui, nusivylimo ar baimės.</a:t>
            </a:r>
          </a:p>
          <a:p>
            <a:pPr marL="0" indent="0" algn="just">
              <a:lnSpc>
                <a:spcPct val="120000"/>
              </a:lnSpc>
              <a:spcBef>
                <a:spcPts val="0"/>
              </a:spcBef>
              <a:buNone/>
            </a:pPr>
            <a:r>
              <a:rPr lang="lt-LT" sz="2400" b="1" dirty="0">
                <a:solidFill>
                  <a:srgbClr val="404040"/>
                </a:solidFill>
              </a:rPr>
              <a:t>Empatija</a:t>
            </a:r>
            <a:r>
              <a:rPr lang="lt-LT" sz="2400" dirty="0">
                <a:solidFill>
                  <a:srgbClr val="404040"/>
                </a:solidFill>
              </a:rPr>
              <a:t>: pabandykite įsivaizduoti, kaip jaučiasi kita pusė.</a:t>
            </a:r>
          </a:p>
          <a:p>
            <a:pPr marL="0" indent="0" algn="just">
              <a:lnSpc>
                <a:spcPct val="120000"/>
              </a:lnSpc>
              <a:spcBef>
                <a:spcPts val="0"/>
              </a:spcBef>
              <a:buNone/>
            </a:pPr>
            <a:r>
              <a:rPr lang="lt-LT" sz="2400" b="1" dirty="0">
                <a:solidFill>
                  <a:srgbClr val="404040"/>
                </a:solidFill>
              </a:rPr>
              <a:t>Perspektyvos keitimas</a:t>
            </a:r>
            <a:r>
              <a:rPr lang="lt-LT" sz="2400" dirty="0">
                <a:solidFill>
                  <a:srgbClr val="404040"/>
                </a:solidFill>
              </a:rPr>
              <a:t>: savęs paklauskite, ar situacija tokia rimta, kaip atrodo dabar. Kartais pyktį sukelia mūsų pačių lūkesčiai.</a:t>
            </a:r>
            <a:endParaRPr lang="en-US" sz="2400" dirty="0">
              <a:solidFill>
                <a:srgbClr val="404040"/>
              </a:solidFill>
            </a:endParaRPr>
          </a:p>
        </p:txBody>
      </p:sp>
      <p:pic>
        <p:nvPicPr>
          <p:cNvPr id="3074" name="Picture 2" descr="Pixar's Inside Out: Feelings Matter - Through the Woods Therapy Center">
            <a:extLst>
              <a:ext uri="{FF2B5EF4-FFF2-40B4-BE49-F238E27FC236}">
                <a16:creationId xmlns:a16="http://schemas.microsoft.com/office/drawing/2014/main" id="{19F0DCD7-3539-E668-7D29-4BDC70573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6510" y="3729081"/>
            <a:ext cx="3778979" cy="251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777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F062D-3815-3FAB-BF44-7C0EE200870E}"/>
              </a:ext>
            </a:extLst>
          </p:cNvPr>
          <p:cNvSpPr>
            <a:spLocks noGrp="1"/>
          </p:cNvSpPr>
          <p:nvPr>
            <p:ph type="title"/>
          </p:nvPr>
        </p:nvSpPr>
        <p:spPr>
          <a:xfrm>
            <a:off x="521110" y="136525"/>
            <a:ext cx="10832690" cy="777875"/>
          </a:xfrm>
        </p:spPr>
        <p:txBody>
          <a:bodyPr>
            <a:normAutofit/>
          </a:bodyPr>
          <a:lstStyle/>
          <a:p>
            <a:r>
              <a:rPr lang="lt-LT" dirty="0">
                <a:solidFill>
                  <a:srgbClr val="404040"/>
                </a:solidFill>
                <a:latin typeface="+mn-lt"/>
              </a:rPr>
              <a:t>Kreipkitės pagalbos</a:t>
            </a:r>
            <a:endParaRPr lang="en-US" dirty="0">
              <a:solidFill>
                <a:srgbClr val="404040"/>
              </a:solidFill>
              <a:latin typeface="+mn-lt"/>
            </a:endParaRPr>
          </a:p>
        </p:txBody>
      </p:sp>
      <p:sp>
        <p:nvSpPr>
          <p:cNvPr id="5" name="Turinio vietos rezervavimo ženklas 4">
            <a:extLst>
              <a:ext uri="{FF2B5EF4-FFF2-40B4-BE49-F238E27FC236}">
                <a16:creationId xmlns:a16="http://schemas.microsoft.com/office/drawing/2014/main" id="{1C56179A-7C47-614C-4BE2-6259DDBEA05F}"/>
              </a:ext>
            </a:extLst>
          </p:cNvPr>
          <p:cNvSpPr>
            <a:spLocks noGrp="1"/>
          </p:cNvSpPr>
          <p:nvPr>
            <p:ph idx="1"/>
          </p:nvPr>
        </p:nvSpPr>
        <p:spPr>
          <a:xfrm>
            <a:off x="521110" y="1314994"/>
            <a:ext cx="11139948" cy="1487200"/>
          </a:xfrm>
        </p:spPr>
        <p:txBody>
          <a:bodyPr>
            <a:normAutofit/>
          </a:bodyPr>
          <a:lstStyle/>
          <a:p>
            <a:pPr marL="0" indent="0" algn="just">
              <a:buNone/>
            </a:pPr>
            <a:r>
              <a:rPr lang="lt-LT" sz="2400" b="1" dirty="0">
                <a:solidFill>
                  <a:srgbClr val="404040"/>
                </a:solidFill>
              </a:rPr>
              <a:t>Jei jaučiate, kad savarankiškai valdyti agresiją sunku:</a:t>
            </a:r>
          </a:p>
          <a:p>
            <a:pPr algn="just">
              <a:buFont typeface="Arial" panose="020B0604020202020204" pitchFamily="34" charset="0"/>
              <a:buChar char="•"/>
            </a:pPr>
            <a:r>
              <a:rPr lang="lt-LT" sz="2400" dirty="0">
                <a:solidFill>
                  <a:srgbClr val="404040"/>
                </a:solidFill>
              </a:rPr>
              <a:t>Apsvarstykite psichologo ar emocinės sveikatos specialisto pagalbą.</a:t>
            </a:r>
          </a:p>
          <a:p>
            <a:pPr algn="just">
              <a:buFont typeface="Arial" panose="020B0604020202020204" pitchFamily="34" charset="0"/>
              <a:buChar char="•"/>
            </a:pPr>
            <a:r>
              <a:rPr lang="lt-LT" sz="2400" dirty="0">
                <a:solidFill>
                  <a:srgbClr val="404040"/>
                </a:solidFill>
              </a:rPr>
              <a:t>Dalyvaukite pykčio valdymo mokymuose ar grupėse.</a:t>
            </a:r>
          </a:p>
          <a:p>
            <a:pPr algn="just"/>
            <a:endParaRPr lang="lt-LT" sz="2400" dirty="0">
              <a:solidFill>
                <a:srgbClr val="404040"/>
              </a:solidFill>
            </a:endParaRPr>
          </a:p>
        </p:txBody>
      </p:sp>
      <p:pic>
        <p:nvPicPr>
          <p:cNvPr id="4" name="Paveikslėlis 3">
            <a:extLst>
              <a:ext uri="{FF2B5EF4-FFF2-40B4-BE49-F238E27FC236}">
                <a16:creationId xmlns:a16="http://schemas.microsoft.com/office/drawing/2014/main" id="{87F5B4E6-65E6-A9A7-70B5-6CE798A9E76C}"/>
              </a:ext>
            </a:extLst>
          </p:cNvPr>
          <p:cNvPicPr>
            <a:picLocks noChangeAspect="1"/>
          </p:cNvPicPr>
          <p:nvPr/>
        </p:nvPicPr>
        <p:blipFill>
          <a:blip r:embed="rId3"/>
          <a:stretch>
            <a:fillRect/>
          </a:stretch>
        </p:blipFill>
        <p:spPr>
          <a:xfrm>
            <a:off x="3906583" y="3252978"/>
            <a:ext cx="4378833" cy="2919222"/>
          </a:xfrm>
          <a:prstGeom prst="rect">
            <a:avLst/>
          </a:prstGeom>
        </p:spPr>
      </p:pic>
    </p:spTree>
    <p:extLst>
      <p:ext uri="{BB962C8B-B14F-4D97-AF65-F5344CB8AC3E}">
        <p14:creationId xmlns:p14="http://schemas.microsoft.com/office/powerpoint/2010/main" val="3268070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3BFC-3473-F2AE-D496-12B0C62E2952}"/>
              </a:ext>
            </a:extLst>
          </p:cNvPr>
          <p:cNvSpPr txBox="1">
            <a:spLocks/>
          </p:cNvSpPr>
          <p:nvPr/>
        </p:nvSpPr>
        <p:spPr>
          <a:xfrm>
            <a:off x="4817807" y="1288027"/>
            <a:ext cx="6892412" cy="199594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tx1"/>
                </a:solidFill>
                <a:latin typeface="Montserrat" pitchFamily="2" charset="77"/>
                <a:ea typeface="+mj-ea"/>
                <a:cs typeface="+mj-cs"/>
              </a:defRPr>
            </a:lvl1pPr>
          </a:lstStyle>
          <a:p>
            <a:r>
              <a:rPr lang="lt-LT" dirty="0">
                <a:solidFill>
                  <a:srgbClr val="404040"/>
                </a:solidFill>
                <a:latin typeface="Montserrat" panose="00000500000000000000" pitchFamily="2" charset="0"/>
              </a:rPr>
              <a:t>AČIŪ UŽ DĖMESĮ</a:t>
            </a:r>
            <a:r>
              <a:rPr lang="en-US" dirty="0">
                <a:solidFill>
                  <a:srgbClr val="404040"/>
                </a:solidFill>
                <a:latin typeface="Montserrat" panose="00000500000000000000" pitchFamily="2" charset="0"/>
              </a:rPr>
              <a:t>!</a:t>
            </a:r>
          </a:p>
        </p:txBody>
      </p:sp>
    </p:spTree>
    <p:extLst>
      <p:ext uri="{BB962C8B-B14F-4D97-AF65-F5344CB8AC3E}">
        <p14:creationId xmlns:p14="http://schemas.microsoft.com/office/powerpoint/2010/main" val="648415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9DA285BC-D267-9D5E-9EF8-35F67077CAF0}"/>
              </a:ext>
            </a:extLst>
          </p:cNvPr>
          <p:cNvSpPr>
            <a:spLocks noGrp="1"/>
          </p:cNvSpPr>
          <p:nvPr>
            <p:ph idx="1"/>
          </p:nvPr>
        </p:nvSpPr>
        <p:spPr>
          <a:xfrm>
            <a:off x="540774" y="1251857"/>
            <a:ext cx="11130116" cy="4659086"/>
          </a:xfrm>
        </p:spPr>
        <p:txBody>
          <a:bodyPr>
            <a:normAutofit lnSpcReduction="10000"/>
          </a:bodyPr>
          <a:lstStyle/>
          <a:p>
            <a:pPr marL="0" indent="0" algn="just">
              <a:lnSpc>
                <a:spcPct val="120000"/>
              </a:lnSpc>
              <a:spcBef>
                <a:spcPts val="0"/>
              </a:spcBef>
              <a:buNone/>
            </a:pPr>
            <a:r>
              <a:rPr lang="lt-LT" sz="2400" b="1" noProof="0" dirty="0">
                <a:solidFill>
                  <a:srgbClr val="404040"/>
                </a:solidFill>
              </a:rPr>
              <a:t>Smurto ir priekabiavimo darbe prevencija </a:t>
            </a:r>
            <a:r>
              <a:rPr lang="lt-LT" sz="2400" noProof="0" dirty="0">
                <a:solidFill>
                  <a:srgbClr val="404040"/>
                </a:solidFill>
              </a:rPr>
              <a:t>– visos priemonės, kurių imamasi arba ketinama imtis visuose įmonės, įstaigos, organizacijos (toliau – įmonės) darbo (veiklos) etapuose, kad būtų išvengta smurto ir priekabiavimo darbe pasireiškimo rizikos.</a:t>
            </a:r>
          </a:p>
          <a:p>
            <a:pPr marL="0" indent="0" algn="just">
              <a:lnSpc>
                <a:spcPct val="120000"/>
              </a:lnSpc>
              <a:spcBef>
                <a:spcPts val="0"/>
              </a:spcBef>
              <a:buNone/>
            </a:pPr>
            <a:r>
              <a:rPr lang="lt-LT" sz="2400" b="1" noProof="0" dirty="0">
                <a:solidFill>
                  <a:srgbClr val="404040"/>
                </a:solidFill>
              </a:rPr>
              <a:t>Smurto ir priekabiavimo darbe prevencijos priemonės </a:t>
            </a:r>
            <a:r>
              <a:rPr lang="lt-LT" sz="2400" noProof="0" dirty="0">
                <a:solidFill>
                  <a:srgbClr val="404040"/>
                </a:solidFill>
              </a:rPr>
              <a:t>– visos priemonės (techninės, organizacinės, medicininės, teisinės ir kt.), kurias įgyvendina darbdavys, siekdamas sukurti tokią darbo aplinką, kurioje darbuotojas (-ai) nepatirtų priešiškų, neetiškų, žeminančių, agresyvių, užgaulių, įžeidžiančių veiksmų, kuriais kėsinamasi į darbuotojo (-ų) garbę ir orumą, fizinį ar psichologinį asmens neliečiamumą ar kuriais siekiama darbuotoją (-</a:t>
            </a:r>
            <a:r>
              <a:rPr lang="lt-LT" sz="2400" noProof="0" dirty="0" err="1">
                <a:solidFill>
                  <a:srgbClr val="404040"/>
                </a:solidFill>
              </a:rPr>
              <a:t>us</a:t>
            </a:r>
            <a:r>
              <a:rPr lang="lt-LT" sz="2400" noProof="0" dirty="0">
                <a:solidFill>
                  <a:srgbClr val="404040"/>
                </a:solidFill>
              </a:rPr>
              <a:t>) įbauginti, sumenkinti ar įstumti į beginklę ir bejėgę padėtį.</a:t>
            </a:r>
          </a:p>
        </p:txBody>
      </p:sp>
      <p:sp>
        <p:nvSpPr>
          <p:cNvPr id="4" name="Pavadinimas 4">
            <a:extLst>
              <a:ext uri="{FF2B5EF4-FFF2-40B4-BE49-F238E27FC236}">
                <a16:creationId xmlns:a16="http://schemas.microsoft.com/office/drawing/2014/main" id="{07D99010-E1B3-281C-6EF0-25EF1127ED3B}"/>
              </a:ext>
            </a:extLst>
          </p:cNvPr>
          <p:cNvSpPr>
            <a:spLocks noGrp="1"/>
          </p:cNvSpPr>
          <p:nvPr>
            <p:ph type="title"/>
          </p:nvPr>
        </p:nvSpPr>
        <p:spPr>
          <a:xfrm>
            <a:off x="540774" y="136525"/>
            <a:ext cx="10813026" cy="777875"/>
          </a:xfrm>
        </p:spPr>
        <p:txBody>
          <a:bodyPr/>
          <a:lstStyle/>
          <a:p>
            <a:r>
              <a:rPr lang="lt-LT" noProof="0" dirty="0">
                <a:solidFill>
                  <a:srgbClr val="404040"/>
                </a:solidFill>
                <a:latin typeface="+mn-lt"/>
              </a:rPr>
              <a:t>Smurtas ir priekabiavimas darbe – kas tai?</a:t>
            </a:r>
          </a:p>
        </p:txBody>
      </p:sp>
    </p:spTree>
    <p:extLst>
      <p:ext uri="{BB962C8B-B14F-4D97-AF65-F5344CB8AC3E}">
        <p14:creationId xmlns:p14="http://schemas.microsoft.com/office/powerpoint/2010/main" val="2580340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CF271-B505-8321-F0A6-A39FE4E685EB}"/>
              </a:ext>
            </a:extLst>
          </p:cNvPr>
          <p:cNvSpPr>
            <a:spLocks noGrp="1"/>
          </p:cNvSpPr>
          <p:nvPr>
            <p:ph type="title"/>
          </p:nvPr>
        </p:nvSpPr>
        <p:spPr>
          <a:xfrm>
            <a:off x="533069" y="136525"/>
            <a:ext cx="11147654" cy="777875"/>
          </a:xfrm>
        </p:spPr>
        <p:txBody>
          <a:bodyPr/>
          <a:lstStyle/>
          <a:p>
            <a:r>
              <a:rPr lang="lt-LT" dirty="0">
                <a:solidFill>
                  <a:srgbClr val="404040"/>
                </a:solidFill>
              </a:rPr>
              <a:t>Darbuotojo atsakomybė</a:t>
            </a:r>
            <a:endParaRPr lang="en-US" dirty="0">
              <a:solidFill>
                <a:srgbClr val="404040"/>
              </a:solidFill>
            </a:endParaRPr>
          </a:p>
        </p:txBody>
      </p:sp>
      <p:sp>
        <p:nvSpPr>
          <p:cNvPr id="5" name="Turinio vietos rezervavimo ženklas 4">
            <a:extLst>
              <a:ext uri="{FF2B5EF4-FFF2-40B4-BE49-F238E27FC236}">
                <a16:creationId xmlns:a16="http://schemas.microsoft.com/office/drawing/2014/main" id="{9326979A-1469-BCAD-287F-876D4934169A}"/>
              </a:ext>
            </a:extLst>
          </p:cNvPr>
          <p:cNvSpPr>
            <a:spLocks noGrp="1"/>
          </p:cNvSpPr>
          <p:nvPr>
            <p:ph idx="1"/>
          </p:nvPr>
        </p:nvSpPr>
        <p:spPr>
          <a:xfrm>
            <a:off x="540774" y="1112108"/>
            <a:ext cx="11139949" cy="5053914"/>
          </a:xfrm>
        </p:spPr>
        <p:txBody>
          <a:bodyPr>
            <a:noAutofit/>
          </a:bodyPr>
          <a:lstStyle/>
          <a:p>
            <a:pPr marL="0" indent="0" algn="just">
              <a:lnSpc>
                <a:spcPct val="120000"/>
              </a:lnSpc>
              <a:spcBef>
                <a:spcPts val="0"/>
              </a:spcBef>
              <a:buNone/>
            </a:pPr>
            <a:r>
              <a:rPr lang="lt-LT" sz="2400" b="1" dirty="0">
                <a:solidFill>
                  <a:srgbClr val="404040"/>
                </a:solidFill>
              </a:rPr>
              <a:t>Darbuotojai yra atsakingi už tai, kad jų elgesys būtų tinkamas, o darbo aplinka – pagarbi ir draugiška. Darbuotojo pareigos apima:</a:t>
            </a:r>
          </a:p>
          <a:p>
            <a:pPr marL="354013" indent="-354013" algn="just">
              <a:lnSpc>
                <a:spcPct val="120000"/>
              </a:lnSpc>
              <a:spcBef>
                <a:spcPts val="0"/>
              </a:spcBef>
              <a:buFont typeface="+mj-lt"/>
              <a:buAutoNum type="arabicPeriod"/>
            </a:pPr>
            <a:r>
              <a:rPr lang="en-US" sz="2400" b="1" dirty="0">
                <a:solidFill>
                  <a:srgbClr val="404040"/>
                </a:solidFill>
              </a:rPr>
              <a:t> </a:t>
            </a:r>
            <a:r>
              <a:rPr lang="lt-LT" sz="2400" b="1" dirty="0">
                <a:solidFill>
                  <a:srgbClr val="404040"/>
                </a:solidFill>
              </a:rPr>
              <a:t>Pagarbus elgesys</a:t>
            </a:r>
            <a:r>
              <a:rPr lang="lt-LT" sz="2400" dirty="0">
                <a:solidFill>
                  <a:srgbClr val="404040"/>
                </a:solidFill>
              </a:rPr>
              <a:t>:</a:t>
            </a:r>
          </a:p>
          <a:p>
            <a:pPr marL="354013" lvl="1" indent="354013" algn="just">
              <a:lnSpc>
                <a:spcPct val="120000"/>
              </a:lnSpc>
              <a:spcBef>
                <a:spcPts val="0"/>
              </a:spcBef>
              <a:buFont typeface="+mj-lt"/>
              <a:buAutoNum type="arabicPeriod"/>
            </a:pPr>
            <a:r>
              <a:rPr lang="en-US" dirty="0">
                <a:solidFill>
                  <a:srgbClr val="404040"/>
                </a:solidFill>
              </a:rPr>
              <a:t> </a:t>
            </a:r>
            <a:r>
              <a:rPr lang="lt-LT" dirty="0">
                <a:solidFill>
                  <a:srgbClr val="404040"/>
                </a:solidFill>
              </a:rPr>
              <a:t>Elgtis su kolegomis, vadovais ir klientais pagarbiai.</a:t>
            </a:r>
          </a:p>
          <a:p>
            <a:pPr marL="354013" lvl="1" indent="354013" algn="just">
              <a:lnSpc>
                <a:spcPct val="120000"/>
              </a:lnSpc>
              <a:spcBef>
                <a:spcPts val="0"/>
              </a:spcBef>
              <a:buFont typeface="+mj-lt"/>
              <a:buAutoNum type="arabicPeriod"/>
            </a:pPr>
            <a:r>
              <a:rPr lang="en-US" dirty="0">
                <a:solidFill>
                  <a:srgbClr val="404040"/>
                </a:solidFill>
              </a:rPr>
              <a:t> </a:t>
            </a:r>
            <a:r>
              <a:rPr lang="lt-LT" dirty="0">
                <a:solidFill>
                  <a:srgbClr val="404040"/>
                </a:solidFill>
              </a:rPr>
              <a:t>Nevykdyti veiksmų, kurie galėtų būti laikomi smurtu ar priekabiavimu (tiek fiziniu, tiek psichologiniu ar emociniu).</a:t>
            </a:r>
          </a:p>
          <a:p>
            <a:pPr marL="354013" indent="-354013" algn="just">
              <a:lnSpc>
                <a:spcPct val="120000"/>
              </a:lnSpc>
              <a:spcBef>
                <a:spcPts val="0"/>
              </a:spcBef>
              <a:buFont typeface="+mj-lt"/>
              <a:buAutoNum type="arabicPeriod"/>
            </a:pPr>
            <a:r>
              <a:rPr lang="en-US" sz="2400" b="1" dirty="0">
                <a:solidFill>
                  <a:srgbClr val="404040"/>
                </a:solidFill>
              </a:rPr>
              <a:t> </a:t>
            </a:r>
            <a:r>
              <a:rPr lang="lt-LT" sz="2400" b="1" dirty="0">
                <a:solidFill>
                  <a:srgbClr val="404040"/>
                </a:solidFill>
              </a:rPr>
              <a:t>Pranešimas apie pažeidimus</a:t>
            </a:r>
            <a:r>
              <a:rPr lang="lt-LT" sz="2400" dirty="0">
                <a:solidFill>
                  <a:srgbClr val="404040"/>
                </a:solidFill>
              </a:rPr>
              <a:t>:</a:t>
            </a:r>
          </a:p>
          <a:p>
            <a:pPr marL="354013" lvl="1" indent="452438" algn="just">
              <a:lnSpc>
                <a:spcPct val="120000"/>
              </a:lnSpc>
              <a:spcBef>
                <a:spcPts val="0"/>
              </a:spcBef>
              <a:buFont typeface="+mj-lt"/>
              <a:buAutoNum type="arabicPeriod"/>
            </a:pPr>
            <a:r>
              <a:rPr lang="en-US" dirty="0">
                <a:solidFill>
                  <a:srgbClr val="404040"/>
                </a:solidFill>
              </a:rPr>
              <a:t> </a:t>
            </a:r>
            <a:r>
              <a:rPr lang="lt-LT" dirty="0">
                <a:solidFill>
                  <a:srgbClr val="404040"/>
                </a:solidFill>
              </a:rPr>
              <a:t>Jei pastebimas smurtas ar priekabiavimas, darbuotojai turi pranešti apie tai vadovui, personalo skyriui ar kitiems atsakingiems asmenims.</a:t>
            </a:r>
          </a:p>
          <a:p>
            <a:pPr marL="354013" lvl="1" indent="452438" algn="just">
              <a:lnSpc>
                <a:spcPct val="120000"/>
              </a:lnSpc>
              <a:spcBef>
                <a:spcPts val="0"/>
              </a:spcBef>
              <a:buFont typeface="+mj-lt"/>
              <a:buAutoNum type="arabicPeriod"/>
            </a:pPr>
            <a:r>
              <a:rPr lang="en-US" dirty="0">
                <a:solidFill>
                  <a:srgbClr val="404040"/>
                </a:solidFill>
              </a:rPr>
              <a:t> </a:t>
            </a:r>
            <a:r>
              <a:rPr lang="lt-LT" dirty="0">
                <a:solidFill>
                  <a:srgbClr val="404040"/>
                </a:solidFill>
              </a:rPr>
              <a:t>Laikytis konfidencialumo taisyklių ir nebūti kerštingiems pranešėjų atžvilgiu.</a:t>
            </a:r>
          </a:p>
        </p:txBody>
      </p:sp>
    </p:spTree>
    <p:extLst>
      <p:ext uri="{BB962C8B-B14F-4D97-AF65-F5344CB8AC3E}">
        <p14:creationId xmlns:p14="http://schemas.microsoft.com/office/powerpoint/2010/main" val="1242763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5CC60-D7FD-2B2D-5552-6E2A6A263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758D7-B789-E9DA-572A-011326EFC527}"/>
              </a:ext>
            </a:extLst>
          </p:cNvPr>
          <p:cNvSpPr>
            <a:spLocks noGrp="1"/>
          </p:cNvSpPr>
          <p:nvPr>
            <p:ph type="title"/>
          </p:nvPr>
        </p:nvSpPr>
        <p:spPr>
          <a:xfrm>
            <a:off x="540774" y="136525"/>
            <a:ext cx="11139950" cy="777875"/>
          </a:xfrm>
        </p:spPr>
        <p:txBody>
          <a:bodyPr/>
          <a:lstStyle/>
          <a:p>
            <a:r>
              <a:rPr lang="lt-LT" dirty="0">
                <a:solidFill>
                  <a:srgbClr val="404040"/>
                </a:solidFill>
              </a:rPr>
              <a:t>Darbuotojo atsakomybė</a:t>
            </a:r>
            <a:endParaRPr lang="en-US" dirty="0">
              <a:solidFill>
                <a:srgbClr val="404040"/>
              </a:solidFill>
            </a:endParaRPr>
          </a:p>
        </p:txBody>
      </p:sp>
      <p:sp>
        <p:nvSpPr>
          <p:cNvPr id="5" name="Turinio vietos rezervavimo ženklas 4">
            <a:extLst>
              <a:ext uri="{FF2B5EF4-FFF2-40B4-BE49-F238E27FC236}">
                <a16:creationId xmlns:a16="http://schemas.microsoft.com/office/drawing/2014/main" id="{B9C634B1-09DF-D5D9-239E-E453D32DFCD4}"/>
              </a:ext>
            </a:extLst>
          </p:cNvPr>
          <p:cNvSpPr>
            <a:spLocks noGrp="1"/>
          </p:cNvSpPr>
          <p:nvPr>
            <p:ph idx="1"/>
          </p:nvPr>
        </p:nvSpPr>
        <p:spPr>
          <a:xfrm>
            <a:off x="540774" y="1112108"/>
            <a:ext cx="11139950" cy="4649595"/>
          </a:xfrm>
        </p:spPr>
        <p:txBody>
          <a:bodyPr>
            <a:noAutofit/>
          </a:bodyPr>
          <a:lstStyle/>
          <a:p>
            <a:pPr marL="342900" indent="-342900">
              <a:lnSpc>
                <a:spcPct val="120000"/>
              </a:lnSpc>
              <a:spcBef>
                <a:spcPts val="0"/>
              </a:spcBef>
              <a:buFont typeface="+mj-lt"/>
              <a:buAutoNum type="arabicPeriod" startAt="3"/>
            </a:pPr>
            <a:r>
              <a:rPr lang="lt-LT" sz="2400" b="1" dirty="0">
                <a:solidFill>
                  <a:srgbClr val="404040"/>
                </a:solidFill>
              </a:rPr>
              <a:t>Bendradarbiavimas tyrimuose</a:t>
            </a:r>
            <a:r>
              <a:rPr lang="lt-LT" sz="2400" dirty="0">
                <a:solidFill>
                  <a:srgbClr val="404040"/>
                </a:solidFill>
              </a:rPr>
              <a:t>:</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Teikti informaciją ir bendradarbiauti, jei darbdavys vykdo tyrimą dėl priekabiavimo ar smurto darbo vietoje.</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Būti sąžiningais ir objektyviais.</a:t>
            </a:r>
          </a:p>
          <a:p>
            <a:pPr marL="0" indent="0">
              <a:lnSpc>
                <a:spcPct val="120000"/>
              </a:lnSpc>
              <a:spcBef>
                <a:spcPts val="0"/>
              </a:spcBef>
              <a:buNone/>
            </a:pPr>
            <a:r>
              <a:rPr lang="lt-LT" sz="2400" b="1" dirty="0">
                <a:solidFill>
                  <a:srgbClr val="404040"/>
                </a:solidFill>
              </a:rPr>
              <a:t>4. Asmeninės ribos</a:t>
            </a:r>
            <a:r>
              <a:rPr lang="lt-LT" sz="2400" dirty="0">
                <a:solidFill>
                  <a:srgbClr val="404040"/>
                </a:solidFill>
              </a:rPr>
              <a:t>:</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Saugoti savo ir kitų privatumą.</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Tinkamai valdyti konfliktus ir vengti agresyvių reakcijų.</a:t>
            </a:r>
          </a:p>
          <a:p>
            <a:pPr marL="0" indent="0">
              <a:lnSpc>
                <a:spcPct val="120000"/>
              </a:lnSpc>
              <a:spcBef>
                <a:spcPts val="0"/>
              </a:spcBef>
              <a:buNone/>
            </a:pPr>
            <a:r>
              <a:rPr lang="lt-LT" sz="2400" b="1" dirty="0">
                <a:solidFill>
                  <a:srgbClr val="404040"/>
                </a:solidFill>
              </a:rPr>
              <a:t>5. Pagalba kolegoms</a:t>
            </a:r>
            <a:r>
              <a:rPr lang="lt-LT" sz="2400" dirty="0">
                <a:solidFill>
                  <a:srgbClr val="404040"/>
                </a:solidFill>
              </a:rPr>
              <a:t>:</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Palaikyti kolegas, kurie gali būti patyrę smurtą ar priekabiavimą.</a:t>
            </a:r>
          </a:p>
          <a:p>
            <a:pPr marL="742950" lvl="1" indent="-285750">
              <a:lnSpc>
                <a:spcPct val="120000"/>
              </a:lnSpc>
              <a:spcBef>
                <a:spcPts val="0"/>
              </a:spcBef>
              <a:buFont typeface="+mj-lt"/>
              <a:buAutoNum type="arabicPeriod"/>
            </a:pPr>
            <a:r>
              <a:rPr lang="en-US" dirty="0">
                <a:solidFill>
                  <a:srgbClr val="404040"/>
                </a:solidFill>
              </a:rPr>
              <a:t> </a:t>
            </a:r>
            <a:r>
              <a:rPr lang="lt-LT" dirty="0">
                <a:solidFill>
                  <a:srgbClr val="404040"/>
                </a:solidFill>
              </a:rPr>
              <a:t>Netoleruoti nepriimtino elgesio ir pasisakyti prieš jį.</a:t>
            </a:r>
          </a:p>
        </p:txBody>
      </p:sp>
    </p:spTree>
    <p:extLst>
      <p:ext uri="{BB962C8B-B14F-4D97-AF65-F5344CB8AC3E}">
        <p14:creationId xmlns:p14="http://schemas.microsoft.com/office/powerpoint/2010/main" val="82480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32BF96F3-6B9F-036A-12BF-43BCD42F1605}"/>
              </a:ext>
            </a:extLst>
          </p:cNvPr>
          <p:cNvPicPr>
            <a:picLocks noChangeAspect="1"/>
          </p:cNvPicPr>
          <p:nvPr/>
        </p:nvPicPr>
        <p:blipFill>
          <a:blip r:embed="rId2"/>
          <a:stretch>
            <a:fillRect/>
          </a:stretch>
        </p:blipFill>
        <p:spPr>
          <a:xfrm>
            <a:off x="6522965" y="2306525"/>
            <a:ext cx="5266392" cy="4414950"/>
          </a:xfrm>
          <a:prstGeom prst="rect">
            <a:avLst/>
          </a:prstGeom>
        </p:spPr>
      </p:pic>
      <p:sp>
        <p:nvSpPr>
          <p:cNvPr id="2" name="Pavadinimas 1">
            <a:extLst>
              <a:ext uri="{FF2B5EF4-FFF2-40B4-BE49-F238E27FC236}">
                <a16:creationId xmlns:a16="http://schemas.microsoft.com/office/drawing/2014/main" id="{1337A612-E7A0-C68A-E143-0B7F7B9EAFE5}"/>
              </a:ext>
            </a:extLst>
          </p:cNvPr>
          <p:cNvSpPr>
            <a:spLocks noGrp="1"/>
          </p:cNvSpPr>
          <p:nvPr>
            <p:ph type="title"/>
          </p:nvPr>
        </p:nvSpPr>
        <p:spPr>
          <a:xfrm>
            <a:off x="521109" y="136525"/>
            <a:ext cx="11169445" cy="777875"/>
          </a:xfrm>
        </p:spPr>
        <p:txBody>
          <a:bodyPr/>
          <a:lstStyle/>
          <a:p>
            <a:r>
              <a:rPr lang="lt-LT" noProof="0" dirty="0">
                <a:solidFill>
                  <a:srgbClr val="404040"/>
                </a:solidFill>
              </a:rPr>
              <a:t>Priežastys</a:t>
            </a:r>
          </a:p>
        </p:txBody>
      </p:sp>
      <p:sp>
        <p:nvSpPr>
          <p:cNvPr id="3" name="Turinio vietos rezervavimo ženklas 2">
            <a:extLst>
              <a:ext uri="{FF2B5EF4-FFF2-40B4-BE49-F238E27FC236}">
                <a16:creationId xmlns:a16="http://schemas.microsoft.com/office/drawing/2014/main" id="{FB661088-382C-C353-99DD-946092B2E3F4}"/>
              </a:ext>
            </a:extLst>
          </p:cNvPr>
          <p:cNvSpPr>
            <a:spLocks noGrp="1"/>
          </p:cNvSpPr>
          <p:nvPr>
            <p:ph idx="1"/>
          </p:nvPr>
        </p:nvSpPr>
        <p:spPr>
          <a:xfrm>
            <a:off x="521109" y="1257300"/>
            <a:ext cx="11169445" cy="4924231"/>
          </a:xfrm>
        </p:spPr>
        <p:txBody>
          <a:bodyPr>
            <a:normAutofit/>
          </a:bodyPr>
          <a:lstStyle/>
          <a:p>
            <a:pPr marL="0" indent="0">
              <a:spcBef>
                <a:spcPts val="600"/>
              </a:spcBef>
              <a:buNone/>
            </a:pPr>
            <a:r>
              <a:rPr lang="lt-LT" sz="2400" b="1" noProof="0" dirty="0">
                <a:solidFill>
                  <a:srgbClr val="404040"/>
                </a:solidFill>
              </a:rPr>
              <a:t>Prastos psichikos sveikatos priežastys darbe:</a:t>
            </a:r>
          </a:p>
          <a:p>
            <a:pPr>
              <a:spcBef>
                <a:spcPts val="600"/>
              </a:spcBef>
            </a:pPr>
            <a:r>
              <a:rPr lang="lt-LT" sz="2400" noProof="0" dirty="0">
                <a:solidFill>
                  <a:srgbClr val="404040"/>
                </a:solidFill>
              </a:rPr>
              <a:t>nesaugumo jausmas;</a:t>
            </a:r>
          </a:p>
          <a:p>
            <a:pPr>
              <a:spcBef>
                <a:spcPts val="600"/>
              </a:spcBef>
            </a:pPr>
            <a:r>
              <a:rPr lang="lt-LT" sz="2400" noProof="0" dirty="0">
                <a:solidFill>
                  <a:srgbClr val="404040"/>
                </a:solidFill>
              </a:rPr>
              <a:t>pernelyg didelis spaudimas;</a:t>
            </a:r>
          </a:p>
          <a:p>
            <a:pPr>
              <a:spcBef>
                <a:spcPts val="600"/>
              </a:spcBef>
            </a:pPr>
            <a:r>
              <a:rPr lang="lt-LT" sz="2400" noProof="0" dirty="0">
                <a:solidFill>
                  <a:srgbClr val="404040"/>
                </a:solidFill>
              </a:rPr>
              <a:t>darbo ir asmeninio gyvenimo disbalansas;</a:t>
            </a:r>
          </a:p>
          <a:p>
            <a:pPr>
              <a:spcBef>
                <a:spcPts val="600"/>
              </a:spcBef>
            </a:pPr>
            <a:r>
              <a:rPr lang="lt-LT" sz="2400" noProof="0" dirty="0">
                <a:solidFill>
                  <a:srgbClr val="404040"/>
                </a:solidFill>
              </a:rPr>
              <a:t>nepakankamas įvertinimas;</a:t>
            </a:r>
          </a:p>
          <a:p>
            <a:pPr>
              <a:spcBef>
                <a:spcPts val="600"/>
              </a:spcBef>
            </a:pPr>
            <a:r>
              <a:rPr lang="lt-LT" sz="2400" noProof="0" dirty="0">
                <a:solidFill>
                  <a:srgbClr val="404040"/>
                </a:solidFill>
              </a:rPr>
              <a:t>nepasitenkinimas darbo krūviu, pačiu darbu;</a:t>
            </a:r>
          </a:p>
          <a:p>
            <a:pPr>
              <a:spcBef>
                <a:spcPts val="600"/>
              </a:spcBef>
            </a:pPr>
            <a:r>
              <a:rPr lang="lt-LT" sz="2400" noProof="0" dirty="0">
                <a:solidFill>
                  <a:srgbClr val="404040"/>
                </a:solidFill>
              </a:rPr>
              <a:t>nemalonūs santykiai su vadovu/kolegomis.</a:t>
            </a:r>
          </a:p>
        </p:txBody>
      </p:sp>
    </p:spTree>
    <p:extLst>
      <p:ext uri="{BB962C8B-B14F-4D97-AF65-F5344CB8AC3E}">
        <p14:creationId xmlns:p14="http://schemas.microsoft.com/office/powerpoint/2010/main" val="404347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7960E9E-17F5-A5FF-0B94-D7835ABDE381}"/>
              </a:ext>
            </a:extLst>
          </p:cNvPr>
          <p:cNvSpPr txBox="1">
            <a:spLocks/>
          </p:cNvSpPr>
          <p:nvPr/>
        </p:nvSpPr>
        <p:spPr>
          <a:xfrm>
            <a:off x="508000" y="2101851"/>
            <a:ext cx="11186160" cy="13827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r>
              <a:rPr lang="lt-LT" sz="4000">
                <a:solidFill>
                  <a:srgbClr val="404040"/>
                </a:solidFill>
              </a:rPr>
              <a:t>SMURTO DARBE FORMOS</a:t>
            </a:r>
            <a:endParaRPr lang="lt-LT" sz="4000" dirty="0">
              <a:solidFill>
                <a:srgbClr val="404040"/>
              </a:solidFill>
            </a:endParaRPr>
          </a:p>
        </p:txBody>
      </p:sp>
    </p:spTree>
    <p:extLst>
      <p:ext uri="{BB962C8B-B14F-4D97-AF65-F5344CB8AC3E}">
        <p14:creationId xmlns:p14="http://schemas.microsoft.com/office/powerpoint/2010/main" val="485121413"/>
      </p:ext>
    </p:extLst>
  </p:cSld>
  <p:clrMapOvr>
    <a:masterClrMapping/>
  </p:clrMapOvr>
  <p:transition spd="slow">
    <p:wipe/>
  </p:transition>
</p:sld>
</file>

<file path=ppt/theme/theme1.xml><?xml version="1.0" encoding="utf-8"?>
<a:theme xmlns:a="http://schemas.openxmlformats.org/drawingml/2006/main" name="Vidines skaidres">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aidriu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skutine skaidrė">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uotraukų skaidrė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Virsel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Pasirinktinis 20">
      <a:dk1>
        <a:srgbClr val="404040"/>
      </a:dk1>
      <a:lt1>
        <a:sysClr val="window" lastClr="FFFFFF"/>
      </a:lt1>
      <a:dk2>
        <a:srgbClr val="40404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Vidines skaidres">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5850</TotalTime>
  <Words>2768</Words>
  <Application>Microsoft Office PowerPoint</Application>
  <PresentationFormat>Plačiaekranė</PresentationFormat>
  <Paragraphs>324</Paragraphs>
  <Slides>42</Slides>
  <Notes>22</Notes>
  <HiddenSlides>0</HiddenSlides>
  <MMClips>0</MMClips>
  <ScaleCrop>false</ScaleCrop>
  <HeadingPairs>
    <vt:vector size="6" baseType="variant">
      <vt:variant>
        <vt:lpstr>Naudojami šriftai</vt:lpstr>
      </vt:variant>
      <vt:variant>
        <vt:i4>6</vt:i4>
      </vt:variant>
      <vt:variant>
        <vt:lpstr>Tema</vt:lpstr>
      </vt:variant>
      <vt:variant>
        <vt:i4>7</vt:i4>
      </vt:variant>
      <vt:variant>
        <vt:lpstr>Skaidrių pavadinimai</vt:lpstr>
      </vt:variant>
      <vt:variant>
        <vt:i4>42</vt:i4>
      </vt:variant>
    </vt:vector>
  </HeadingPairs>
  <TitlesOfParts>
    <vt:vector size="55" baseType="lpstr">
      <vt:lpstr>Arial</vt:lpstr>
      <vt:lpstr>Calibri Light</vt:lpstr>
      <vt:lpstr>Century Gothic</vt:lpstr>
      <vt:lpstr>Montserrat</vt:lpstr>
      <vt:lpstr>Symbol</vt:lpstr>
      <vt:lpstr>Times New Roman</vt:lpstr>
      <vt:lpstr>Vidines skaidres</vt:lpstr>
      <vt:lpstr>Skaidriu tema</vt:lpstr>
      <vt:lpstr>paskutine skaidrė</vt:lpstr>
      <vt:lpstr>Nuotraukų skaidrės</vt:lpstr>
      <vt:lpstr>Virselis</vt:lpstr>
      <vt:lpstr>Custom Design</vt:lpstr>
      <vt:lpstr>1_Vidines skaidres</vt:lpstr>
      <vt:lpstr>Smurto ir priekabiavimo darbe prevencija </vt:lpstr>
      <vt:lpstr>Autorinės teisės</vt:lpstr>
      <vt:lpstr>„PowerPoint“ pateiktis</vt:lpstr>
      <vt:lpstr>Smurtas ir priekabiavimas darbe – kas tai?</vt:lpstr>
      <vt:lpstr>Smurtas ir priekabiavimas darbe – kas tai?</vt:lpstr>
      <vt:lpstr>Darbuotojo atsakomybė</vt:lpstr>
      <vt:lpstr>Darbuotojo atsakomybė</vt:lpstr>
      <vt:lpstr>Priežastys</vt:lpstr>
      <vt:lpstr>„PowerPoint“ pateiktis</vt:lpstr>
      <vt:lpstr>Smurto darbe formos</vt:lpstr>
      <vt:lpstr>Ekonominis smurtas</vt:lpstr>
      <vt:lpstr>Kas nėra ekonominis smurtas?</vt:lpstr>
      <vt:lpstr>Fizinis smurtas</vt:lpstr>
      <vt:lpstr>Kas nėra fizinis smurtas?</vt:lpstr>
      <vt:lpstr>Seksualinis smurtas</vt:lpstr>
      <vt:lpstr>Kas nėra seksualinis smurtas?</vt:lpstr>
      <vt:lpstr>Psichologinis smurtas (I)</vt:lpstr>
      <vt:lpstr>Psichologinis smurtas (II)</vt:lpstr>
      <vt:lpstr>Psichologinis smurtas (III)</vt:lpstr>
      <vt:lpstr>Psichologinis smurtas (IV)</vt:lpstr>
      <vt:lpstr>Psichologinis smurtas (V)</vt:lpstr>
      <vt:lpstr>PSICHOLOGINIO AR KITO SMURTO PAVOJAI DARBE</vt:lpstr>
      <vt:lpstr>Ne kiekvienas konfliktas yra psichologinis smurtas</vt:lpstr>
      <vt:lpstr>Konflikto ir smurto požymiai</vt:lpstr>
      <vt:lpstr>Nurodymų / pavedimų ir smurto skirtumai</vt:lpstr>
      <vt:lpstr>Kas nėra psichologinis smurtas?</vt:lpstr>
      <vt:lpstr>„PowerPoint“ pateiktis</vt:lpstr>
      <vt:lpstr>Klausimai, kurie padeda įvertinti situaciją</vt:lpstr>
      <vt:lpstr>Kaip išvengti smurto darbe?</vt:lpstr>
      <vt:lpstr>Smurtas darbo aplinkoje</vt:lpstr>
      <vt:lpstr>Ar aš galiu tapti auka?</vt:lpstr>
      <vt:lpstr>Smurtas darbo aplinkoje</vt:lpstr>
      <vt:lpstr>Veiksmai</vt:lpstr>
      <vt:lpstr>„PowerPoint“ pateiktis</vt:lpstr>
      <vt:lpstr>Atpažinkite agresijos ženklus savyje</vt:lpstr>
      <vt:lpstr>Naudokite atsipalaidavimo technikas</vt:lpstr>
      <vt:lpstr>Stabdykite impulsus</vt:lpstr>
      <vt:lpstr>Išreikškite pyktį konstruktyviai</vt:lpstr>
      <vt:lpstr>Užsiimkite fizine veikla</vt:lpstr>
      <vt:lpstr>Ugdykite emocinį intelektą</vt:lpstr>
      <vt:lpstr>Kreipkitės pagalbos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Gintarė Stankevičienė</cp:lastModifiedBy>
  <cp:revision>212</cp:revision>
  <cp:lastPrinted>2025-02-13T13:48:36Z</cp:lastPrinted>
  <dcterms:created xsi:type="dcterms:W3CDTF">2022-01-19T09:46:35Z</dcterms:created>
  <dcterms:modified xsi:type="dcterms:W3CDTF">2026-05-13T10:50:08Z</dcterms:modified>
</cp:coreProperties>
</file>